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0" r:id="rId1"/>
  </p:sldMasterIdLst>
  <p:notesMasterIdLst>
    <p:notesMasterId r:id="rId31"/>
  </p:notesMasterIdLst>
  <p:handoutMasterIdLst>
    <p:handoutMasterId r:id="rId32"/>
  </p:handoutMasterIdLst>
  <p:sldIdLst>
    <p:sldId id="1768" r:id="rId2"/>
    <p:sldId id="1890" r:id="rId3"/>
    <p:sldId id="1891" r:id="rId4"/>
    <p:sldId id="1892" r:id="rId5"/>
    <p:sldId id="1921" r:id="rId6"/>
    <p:sldId id="1893" r:id="rId7"/>
    <p:sldId id="1894" r:id="rId8"/>
    <p:sldId id="1896" r:id="rId9"/>
    <p:sldId id="1899" r:id="rId10"/>
    <p:sldId id="1897" r:id="rId11"/>
    <p:sldId id="1900" r:id="rId12"/>
    <p:sldId id="1901" r:id="rId13"/>
    <p:sldId id="1902" r:id="rId14"/>
    <p:sldId id="1903" r:id="rId15"/>
    <p:sldId id="1904" r:id="rId16"/>
    <p:sldId id="1905" r:id="rId17"/>
    <p:sldId id="1920" r:id="rId18"/>
    <p:sldId id="1907" r:id="rId19"/>
    <p:sldId id="1908" r:id="rId20"/>
    <p:sldId id="1909" r:id="rId21"/>
    <p:sldId id="1910" r:id="rId22"/>
    <p:sldId id="1911" r:id="rId23"/>
    <p:sldId id="1913" r:id="rId24"/>
    <p:sldId id="1912" r:id="rId25"/>
    <p:sldId id="1914" r:id="rId26"/>
    <p:sldId id="1915" r:id="rId27"/>
    <p:sldId id="1916" r:id="rId28"/>
    <p:sldId id="1917" r:id="rId29"/>
    <p:sldId id="1918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6600"/>
    <a:srgbClr val="FF0066"/>
    <a:srgbClr val="FFCC00"/>
    <a:srgbClr val="800000"/>
    <a:srgbClr val="A6CAE1"/>
    <a:srgbClr val="FFFF66"/>
    <a:srgbClr val="333399"/>
    <a:srgbClr val="FFFFF3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80633" autoAdjust="0"/>
  </p:normalViewPr>
  <p:slideViewPr>
    <p:cSldViewPr snapToGrid="0" snapToObjects="1" showGuides="1">
      <p:cViewPr varScale="1">
        <p:scale>
          <a:sx n="91" d="100"/>
          <a:sy n="91" d="100"/>
        </p:scale>
        <p:origin x="-23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96"/>
    </p:cViewPr>
  </p:notesTextViewPr>
  <p:sorterViewPr>
    <p:cViewPr>
      <p:scale>
        <a:sx n="90" d="100"/>
        <a:sy n="90" d="100"/>
      </p:scale>
      <p:origin x="0" y="3288"/>
    </p:cViewPr>
  </p:sorterViewPr>
  <p:notesViewPr>
    <p:cSldViewPr snapToGrid="0" snapToObjects="1">
      <p:cViewPr varScale="1">
        <p:scale>
          <a:sx n="80" d="100"/>
          <a:sy n="80" d="100"/>
        </p:scale>
        <p:origin x="-32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&#35770;&#25991;&#21457;&#34920;\MTracer\MTracer-LaTeX\pictures\result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E:\&#35770;&#25991;&#21457;&#34920;\MTracer\MTracer-LaTeX\pictures\result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848840769903799"/>
          <c:y val="4.7219639876654701E-2"/>
          <c:w val="0.80524912510936097"/>
          <c:h val="0.7824384278025300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Sheet1!$D$3:$F$4</c:f>
              <c:strCache>
                <c:ptCount val="3"/>
                <c:pt idx="0">
                  <c:v>serial</c:v>
                </c:pt>
                <c:pt idx="1">
                  <c:v>parallel</c:v>
                </c:pt>
                <c:pt idx="2">
                  <c:v>optimized</c:v>
                </c:pt>
              </c:strCache>
            </c:strRef>
          </c:cat>
          <c:val>
            <c:numRef>
              <c:f>Sheet1!$D$5:$F$5</c:f>
              <c:numCache>
                <c:formatCode>0_);[Red]\(0\)</c:formatCode>
                <c:ptCount val="3"/>
                <c:pt idx="0" formatCode="General">
                  <c:v>649</c:v>
                </c:pt>
                <c:pt idx="1">
                  <c:v>1289.1038488078241</c:v>
                </c:pt>
                <c:pt idx="2">
                  <c:v>4124.9302618105603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1479552"/>
        <c:axId val="291533184"/>
      </c:barChart>
      <c:catAx>
        <c:axId val="291479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zh-CN"/>
          </a:p>
        </c:txPr>
        <c:crossAx val="291533184"/>
        <c:crosses val="autoZero"/>
        <c:auto val="1"/>
        <c:lblAlgn val="ctr"/>
        <c:lblOffset val="100"/>
        <c:noMultiLvlLbl val="0"/>
      </c:catAx>
      <c:valAx>
        <c:axId val="291533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zh-CN"/>
          </a:p>
        </c:txPr>
        <c:crossAx val="291479552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868285214348199"/>
          <c:y val="5.1400554097404502E-2"/>
          <c:w val="0.80702580927384104"/>
          <c:h val="0.78158279327333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Sheet1!$N$4</c:f>
              <c:strCache>
                <c:ptCount val="1"/>
                <c:pt idx="0">
                  <c:v>serial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Sheet1!$M$5:$M$8</c:f>
              <c:strCache>
                <c:ptCount val="4"/>
                <c:pt idx="0">
                  <c:v>T_Trace</c:v>
                </c:pt>
                <c:pt idx="1">
                  <c:v>T_Event</c:v>
                </c:pt>
                <c:pt idx="2">
                  <c:v>T_Edge</c:v>
                </c:pt>
                <c:pt idx="3">
                  <c:v>T_Operation</c:v>
                </c:pt>
              </c:strCache>
            </c:strRef>
          </c:cat>
          <c:val>
            <c:numRef>
              <c:f>Sheet1!$N$5:$N$8</c:f>
              <c:numCache>
                <c:formatCode>0_ </c:formatCode>
                <c:ptCount val="4"/>
                <c:pt idx="0">
                  <c:v>983.67477059962198</c:v>
                </c:pt>
                <c:pt idx="1">
                  <c:v>983.67477059962198</c:v>
                </c:pt>
                <c:pt idx="2">
                  <c:v>983.67477059962198</c:v>
                </c:pt>
                <c:pt idx="3">
                  <c:v>983.67477059962198</c:v>
                </c:pt>
              </c:numCache>
            </c:numRef>
          </c:val>
        </c:ser>
        <c:ser>
          <c:idx val="1"/>
          <c:order val="1"/>
          <c:tx>
            <c:strRef>
              <c:f>Sheet1!$O$4</c:f>
              <c:strCache>
                <c:ptCount val="1"/>
                <c:pt idx="0">
                  <c:v>parallel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Sheet1!$M$5:$M$8</c:f>
              <c:strCache>
                <c:ptCount val="4"/>
                <c:pt idx="0">
                  <c:v>T_Trace</c:v>
                </c:pt>
                <c:pt idx="1">
                  <c:v>T_Event</c:v>
                </c:pt>
                <c:pt idx="2">
                  <c:v>T_Edge</c:v>
                </c:pt>
                <c:pt idx="3">
                  <c:v>T_Operation</c:v>
                </c:pt>
              </c:strCache>
            </c:strRef>
          </c:cat>
          <c:val>
            <c:numRef>
              <c:f>Sheet1!$O$5:$O$8</c:f>
              <c:numCache>
                <c:formatCode>0_ </c:formatCode>
                <c:ptCount val="4"/>
                <c:pt idx="0">
                  <c:v>1784.672751635723</c:v>
                </c:pt>
                <c:pt idx="1">
                  <c:v>4116.8577107691262</c:v>
                </c:pt>
                <c:pt idx="2">
                  <c:v>3109.4203205136409</c:v>
                </c:pt>
                <c:pt idx="3">
                  <c:v>2327.4000029071158</c:v>
                </c:pt>
              </c:numCache>
            </c:numRef>
          </c:val>
        </c:ser>
        <c:ser>
          <c:idx val="2"/>
          <c:order val="2"/>
          <c:tx>
            <c:strRef>
              <c:f>Sheet1!$P$4</c:f>
              <c:strCache>
                <c:ptCount val="1"/>
                <c:pt idx="0">
                  <c:v>optimized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Sheet1!$M$5:$M$8</c:f>
              <c:strCache>
                <c:ptCount val="4"/>
                <c:pt idx="0">
                  <c:v>T_Trace</c:v>
                </c:pt>
                <c:pt idx="1">
                  <c:v>T_Event</c:v>
                </c:pt>
                <c:pt idx="2">
                  <c:v>T_Edge</c:v>
                </c:pt>
                <c:pt idx="3">
                  <c:v>T_Operation</c:v>
                </c:pt>
              </c:strCache>
            </c:strRef>
          </c:cat>
          <c:val>
            <c:numRef>
              <c:f>Sheet1!$P$5:$P$8</c:f>
              <c:numCache>
                <c:formatCode>0_ </c:formatCode>
                <c:ptCount val="4"/>
                <c:pt idx="0">
                  <c:v>49356.087873384698</c:v>
                </c:pt>
                <c:pt idx="1">
                  <c:v>21473.686841654951</c:v>
                </c:pt>
                <c:pt idx="2">
                  <c:v>22256.366842045441</c:v>
                </c:pt>
                <c:pt idx="3">
                  <c:v>5911.1245570964838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735488"/>
        <c:axId val="298791680"/>
      </c:barChart>
      <c:catAx>
        <c:axId val="298735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zh-CN"/>
          </a:p>
        </c:txPr>
        <c:crossAx val="298791680"/>
        <c:crosses val="autoZero"/>
        <c:auto val="1"/>
        <c:lblAlgn val="ctr"/>
        <c:lblOffset val="100"/>
        <c:noMultiLvlLbl val="0"/>
      </c:catAx>
      <c:valAx>
        <c:axId val="298791680"/>
        <c:scaling>
          <c:orientation val="minMax"/>
        </c:scaling>
        <c:delete val="0"/>
        <c:axPos val="l"/>
        <c:majorGridlines/>
        <c:numFmt formatCode="0_ 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zh-CN"/>
          </a:p>
        </c:txPr>
        <c:crossAx val="298735488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5459748197703302"/>
          <c:y val="7.5491600606305803E-2"/>
          <c:w val="0.209683401416704"/>
          <c:h val="0.14201960265460001"/>
        </c:manualLayout>
      </c:layout>
      <c:overlay val="0"/>
      <c:spPr>
        <a:solidFill>
          <a:schemeClr val="lt1"/>
        </a:solidFill>
        <a:ln>
          <a:solidFill>
            <a:schemeClr val="tx1"/>
          </a:solidFill>
        </a:ln>
      </c:spPr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zh-CN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0.1875</cdr:x>
      <cdr:y>0.90112</cdr:y>
    </cdr:from>
    <cdr:to>
      <cdr:x>0.92083</cdr:x>
      <cdr:y>0.98086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9425" y="2731115"/>
          <a:ext cx="3361302" cy="2416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altLang="zh-CN" sz="1000">
              <a:latin typeface="Times New Roman" pitchFamily="18" charset="0"/>
              <a:cs typeface="Times New Roman" pitchFamily="18" charset="0"/>
            </a:rPr>
            <a:t>Versions</a:t>
          </a:r>
          <a:endParaRPr lang="zh-CN" altLang="en-US" sz="10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0.02083</cdr:x>
      <cdr:y>0.03987</cdr:y>
    </cdr:from>
    <cdr:to>
      <cdr:x>0.06458</cdr:x>
      <cdr:y>0.83732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-995361" y="1209674"/>
          <a:ext cx="2381252" cy="200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altLang="zh-CN" sz="1000">
              <a:latin typeface="Times New Roman" pitchFamily="18" charset="0"/>
              <a:cs typeface="Times New Roman" pitchFamily="18" charset="0"/>
            </a:rPr>
            <a:t>Speed of Sending</a:t>
          </a:r>
          <a:r>
            <a:rPr lang="en-US" altLang="zh-CN" sz="1000" baseline="0">
              <a:latin typeface="Times New Roman" pitchFamily="18" charset="0"/>
              <a:cs typeface="Times New Roman" pitchFamily="18" charset="0"/>
            </a:rPr>
            <a:t> Events (/s)</a:t>
          </a:r>
          <a:endParaRPr lang="zh-CN" altLang="en-US" sz="100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0.15926</cdr:x>
      <cdr:y>0.90219</cdr:y>
    </cdr:from>
    <cdr:to>
      <cdr:x>0.96711</cdr:x>
      <cdr:y>0.98193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29974" y="2734365"/>
          <a:ext cx="3702878" cy="2416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zh-CN" sz="1000">
              <a:latin typeface="Times New Roman" pitchFamily="18" charset="0"/>
              <a:cs typeface="Times New Roman" pitchFamily="18" charset="0"/>
            </a:rPr>
            <a:t>Tables in Database</a:t>
          </a:r>
          <a:endParaRPr lang="zh-CN" altLang="en-US" sz="10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0.01108</cdr:x>
      <cdr:y>0.01676</cdr:y>
    </cdr:from>
    <cdr:to>
      <cdr:x>0.05483</cdr:x>
      <cdr:y>0.81421</cdr:y>
    </cdr:to>
    <cdr:sp macro="" textlink="">
      <cdr:nvSpPr>
        <cdr:cNvPr id="4" name="TextBox 1"/>
        <cdr:cNvSpPr txBox="1"/>
      </cdr:nvSpPr>
      <cdr:spPr>
        <a:xfrm xmlns:a="http://schemas.openxmlformats.org/drawingml/2006/main" rot="16200000">
          <a:off x="-1057392" y="1158992"/>
          <a:ext cx="2416919" cy="200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zh-CN" sz="1000" baseline="0">
              <a:latin typeface="Times New Roman" pitchFamily="18" charset="0"/>
              <a:cs typeface="Times New Roman" pitchFamily="18" charset="0"/>
            </a:rPr>
            <a:t>Speed of Storing Records (/s)</a:t>
          </a:r>
          <a:endParaRPr lang="zh-CN" altLang="en-US" sz="100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621204A-7E48-4541-8216-B35249F86CF4}" type="datetimeFigureOut">
              <a:rPr lang="en-US" altLang="zh-CN"/>
              <a:pPr>
                <a:defRPr/>
              </a:pPr>
              <a:t>4/8/2014</a:t>
            </a:fld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12DEC88-87BF-47A7-87F3-781AE1DDAF2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337779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07B49E7-0AB1-4E18-B0E9-3A7B209A6A58}" type="datetimeFigureOut">
              <a:rPr lang="en-US" altLang="zh-CN"/>
              <a:pPr>
                <a:defRPr/>
              </a:pPr>
              <a:t>4/8/2014</a:t>
            </a:fld>
            <a:endParaRPr lang="en-US" altLang="zh-C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zh-C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4F86931-52CF-42EF-A43E-13CA8729F25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231284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en-US" altLang="zh-CN" dirty="0" smtClean="0"/>
              <a:t>Trace</a:t>
            </a:r>
            <a:r>
              <a:rPr kumimoji="0" lang="zh-CN" altLang="en-US" dirty="0" smtClean="0"/>
              <a:t>收集信息的过程是这样的：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当一个</a:t>
            </a:r>
            <a:r>
              <a:rPr kumimoji="0" lang="en-US" altLang="zh-CN" dirty="0" smtClean="0"/>
              <a:t>Trace</a:t>
            </a:r>
            <a:r>
              <a:rPr kumimoji="0" lang="zh-CN" altLang="en-US" dirty="0" smtClean="0"/>
              <a:t>开始的时候，本地节点生成一个新的</a:t>
            </a:r>
            <a:r>
              <a:rPr kumimoji="0" lang="en-US" altLang="zh-CN" dirty="0" smtClean="0"/>
              <a:t>NID</a:t>
            </a:r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每次远程通信时，为远程节点生成一个新的</a:t>
            </a:r>
            <a:r>
              <a:rPr kumimoji="0" lang="en-US" altLang="zh-CN" dirty="0" smtClean="0"/>
              <a:t>NID</a:t>
            </a:r>
            <a:r>
              <a:rPr kumimoji="0" lang="zh-CN" altLang="en-US" dirty="0" smtClean="0"/>
              <a:t>，本机的</a:t>
            </a:r>
            <a:r>
              <a:rPr kumimoji="0" lang="en-US" altLang="zh-CN" dirty="0" smtClean="0"/>
              <a:t>NID</a:t>
            </a:r>
            <a:r>
              <a:rPr kumimoji="0" lang="zh-CN" altLang="en-US" dirty="0" smtClean="0"/>
              <a:t>不变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生成报文时，记录</a:t>
            </a:r>
            <a:r>
              <a:rPr kumimoji="0" lang="en-US" altLang="zh-CN" dirty="0" smtClean="0"/>
              <a:t>NID</a:t>
            </a:r>
            <a:r>
              <a:rPr kumimoji="0" lang="zh-CN" altLang="en-US" dirty="0" smtClean="0"/>
              <a:t>和开始结束时间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新的</a:t>
            </a:r>
            <a:r>
              <a:rPr kumimoji="0" lang="en-US" altLang="zh-CN" dirty="0" smtClean="0"/>
              <a:t>NID</a:t>
            </a:r>
            <a:r>
              <a:rPr kumimoji="0" lang="zh-CN" altLang="en-US" dirty="0" smtClean="0"/>
              <a:t>生成后，第一次报文生成时还同时生成一个额外的报文，称为边，用来记录报文间的因果关系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下面我们用一个例子来说明这个过程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这是一个请求的执行过程，设计两个节点，</a:t>
            </a:r>
            <a:r>
              <a:rPr kumimoji="0" lang="en-US" altLang="zh-CN" dirty="0" smtClean="0"/>
              <a:t>F1</a:t>
            </a:r>
            <a:r>
              <a:rPr kumimoji="0" lang="zh-CN" altLang="en-US" dirty="0" smtClean="0"/>
              <a:t>先后调用本地函数</a:t>
            </a:r>
            <a:r>
              <a:rPr kumimoji="0" lang="en-US" altLang="zh-CN" dirty="0" smtClean="0"/>
              <a:t>F2</a:t>
            </a:r>
            <a:r>
              <a:rPr kumimoji="0" lang="zh-CN" altLang="en-US" dirty="0" smtClean="0"/>
              <a:t>和</a:t>
            </a:r>
            <a:r>
              <a:rPr kumimoji="0" lang="en-US" altLang="zh-CN" dirty="0" smtClean="0"/>
              <a:t>F5</a:t>
            </a:r>
            <a:r>
              <a:rPr kumimoji="0" lang="zh-CN" altLang="en-US" dirty="0" smtClean="0"/>
              <a:t>，</a:t>
            </a:r>
            <a:r>
              <a:rPr kumimoji="0" lang="en-US" altLang="zh-CN" dirty="0" smtClean="0"/>
              <a:t>F2</a:t>
            </a:r>
            <a:r>
              <a:rPr kumimoji="0" lang="zh-CN" altLang="en-US" dirty="0" smtClean="0"/>
              <a:t>两次远程调用</a:t>
            </a:r>
            <a:r>
              <a:rPr kumimoji="0" lang="en-US" altLang="zh-CN" dirty="0" smtClean="0"/>
              <a:t>F3</a:t>
            </a:r>
            <a:r>
              <a:rPr kumimoji="0" lang="zh-CN" altLang="en-US" dirty="0" smtClean="0"/>
              <a:t>和</a:t>
            </a:r>
            <a:r>
              <a:rPr kumimoji="0" lang="en-US" altLang="zh-CN" dirty="0" smtClean="0"/>
              <a:t>F4</a:t>
            </a:r>
            <a:r>
              <a:rPr kumimoji="0" lang="zh-CN" altLang="en-US" dirty="0" smtClean="0"/>
              <a:t>，假设要记录的信息时这五个函数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当请求开始时为本地节点生成新的</a:t>
            </a:r>
            <a:r>
              <a:rPr kumimoji="0" lang="en-US" altLang="zh-CN" dirty="0" smtClean="0"/>
              <a:t>NID</a:t>
            </a:r>
            <a:r>
              <a:rPr kumimoji="0" lang="zh-CN" altLang="en-US" dirty="0" smtClean="0"/>
              <a:t>，</a:t>
            </a:r>
            <a:r>
              <a:rPr kumimoji="0" lang="en-US" altLang="zh-CN" dirty="0" smtClean="0"/>
              <a:t>NID1</a:t>
            </a:r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为</a:t>
            </a:r>
            <a:r>
              <a:rPr kumimoji="0" lang="en-US" altLang="zh-CN" dirty="0" smtClean="0"/>
              <a:t>F1</a:t>
            </a:r>
            <a:r>
              <a:rPr kumimoji="0" lang="zh-CN" altLang="en-US" dirty="0" smtClean="0"/>
              <a:t>生成报文时，记录</a:t>
            </a:r>
            <a:r>
              <a:rPr kumimoji="0" lang="en-US" altLang="zh-CN" dirty="0" smtClean="0"/>
              <a:t>NID1</a:t>
            </a:r>
            <a:r>
              <a:rPr kumimoji="0" lang="zh-CN" altLang="en-US" dirty="0" smtClean="0"/>
              <a:t>和</a:t>
            </a:r>
            <a:r>
              <a:rPr kumimoji="0" lang="en-US" altLang="zh-CN" dirty="0" smtClean="0"/>
              <a:t>F1</a:t>
            </a:r>
            <a:r>
              <a:rPr kumimoji="0" lang="zh-CN" altLang="en-US" dirty="0" smtClean="0"/>
              <a:t>的开始结束时间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因为这是</a:t>
            </a:r>
            <a:r>
              <a:rPr kumimoji="0" lang="en-US" altLang="zh-CN" dirty="0" smtClean="0"/>
              <a:t>NID1</a:t>
            </a:r>
            <a:r>
              <a:rPr kumimoji="0" lang="zh-CN" altLang="en-US" dirty="0" smtClean="0"/>
              <a:t>生成后的第一次报文生成，所以需要生成一条边，来记录</a:t>
            </a:r>
            <a:r>
              <a:rPr kumimoji="0" lang="en-US" altLang="zh-CN" dirty="0" smtClean="0"/>
              <a:t>F1</a:t>
            </a:r>
            <a:r>
              <a:rPr kumimoji="0" lang="zh-CN" altLang="en-US" dirty="0" smtClean="0"/>
              <a:t>与父节点的关系，其父节点为</a:t>
            </a:r>
            <a:r>
              <a:rPr kumimoji="0" lang="en-US" altLang="zh-CN" dirty="0" smtClean="0"/>
              <a:t>null</a:t>
            </a:r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本地调用是</a:t>
            </a:r>
            <a:r>
              <a:rPr kumimoji="0" lang="en-US" altLang="zh-CN" dirty="0" smtClean="0"/>
              <a:t>NID</a:t>
            </a:r>
            <a:r>
              <a:rPr kumimoji="0" lang="zh-CN" altLang="en-US" dirty="0" smtClean="0"/>
              <a:t>不变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报文记录</a:t>
            </a:r>
            <a:r>
              <a:rPr kumimoji="0" lang="en-US" altLang="zh-CN" dirty="0" smtClean="0"/>
              <a:t>NID</a:t>
            </a:r>
            <a:r>
              <a:rPr kumimoji="0" lang="zh-CN" altLang="en-US" dirty="0" smtClean="0"/>
              <a:t>和</a:t>
            </a:r>
            <a:r>
              <a:rPr kumimoji="0" lang="en-US" altLang="zh-CN" dirty="0" smtClean="0"/>
              <a:t>F2</a:t>
            </a:r>
            <a:r>
              <a:rPr kumimoji="0" lang="zh-CN" altLang="en-US" dirty="0" smtClean="0"/>
              <a:t>的开始结束时间，因为这是</a:t>
            </a:r>
            <a:r>
              <a:rPr kumimoji="0" lang="en-US" altLang="zh-CN" dirty="0" smtClean="0"/>
              <a:t>NID1</a:t>
            </a:r>
            <a:r>
              <a:rPr kumimoji="0" lang="zh-CN" altLang="en-US" dirty="0" smtClean="0"/>
              <a:t>生成后的第二次报文生成，所以不需要生成边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远程调用为远程节点生成新的</a:t>
            </a:r>
            <a:r>
              <a:rPr kumimoji="0" lang="en-US" altLang="zh-CN" dirty="0" smtClean="0"/>
              <a:t>NID</a:t>
            </a:r>
            <a:r>
              <a:rPr kumimoji="0" lang="zh-CN" altLang="en-US" dirty="0" smtClean="0"/>
              <a:t>，</a:t>
            </a:r>
            <a:r>
              <a:rPr kumimoji="0" lang="en-US" altLang="zh-CN" dirty="0" smtClean="0"/>
              <a:t>NID2</a:t>
            </a:r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生成报文</a:t>
            </a:r>
            <a:r>
              <a:rPr kumimoji="0" lang="en-US" altLang="zh-CN" dirty="0" smtClean="0"/>
              <a:t>R3,</a:t>
            </a:r>
            <a:r>
              <a:rPr kumimoji="0" lang="zh-CN" altLang="en-US" dirty="0" smtClean="0"/>
              <a:t>因为是</a:t>
            </a:r>
            <a:r>
              <a:rPr kumimoji="0" lang="en-US" altLang="zh-CN" dirty="0" smtClean="0"/>
              <a:t>NID2</a:t>
            </a:r>
            <a:r>
              <a:rPr kumimoji="0" lang="zh-CN" altLang="en-US" dirty="0" smtClean="0"/>
              <a:t>生成后的第一次报文生成，所以需要生成一条边</a:t>
            </a:r>
            <a:r>
              <a:rPr kumimoji="0" lang="en-US" altLang="zh-CN" dirty="0" smtClean="0"/>
              <a:t>E2</a:t>
            </a:r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同样的，远程调用</a:t>
            </a:r>
            <a:r>
              <a:rPr kumimoji="0" lang="en-US" altLang="zh-CN" dirty="0" smtClean="0"/>
              <a:t>F4</a:t>
            </a:r>
            <a:r>
              <a:rPr kumimoji="0" lang="zh-CN" altLang="en-US" dirty="0" smtClean="0"/>
              <a:t>时，要生成新的</a:t>
            </a:r>
            <a:r>
              <a:rPr kumimoji="0" lang="en-US" altLang="zh-CN" dirty="0" smtClean="0"/>
              <a:t>NID</a:t>
            </a:r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并生成</a:t>
            </a:r>
            <a:r>
              <a:rPr kumimoji="0" lang="en-US" altLang="zh-CN" dirty="0" smtClean="0"/>
              <a:t>R4</a:t>
            </a:r>
            <a:r>
              <a:rPr kumimoji="0" lang="zh-CN" altLang="en-US" dirty="0" smtClean="0"/>
              <a:t>和</a:t>
            </a:r>
            <a:r>
              <a:rPr kumimoji="0" lang="en-US" altLang="zh-CN" dirty="0" smtClean="0"/>
              <a:t>R5</a:t>
            </a:r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本地调用</a:t>
            </a:r>
            <a:r>
              <a:rPr kumimoji="0" lang="en-US" altLang="zh-CN" dirty="0" smtClean="0"/>
              <a:t>F5</a:t>
            </a:r>
            <a:r>
              <a:rPr kumimoji="0" lang="zh-CN" altLang="en-US" dirty="0" smtClean="0"/>
              <a:t>，</a:t>
            </a:r>
            <a:r>
              <a:rPr kumimoji="0" lang="en-US" altLang="zh-CN" dirty="0" smtClean="0"/>
              <a:t>NID</a:t>
            </a:r>
            <a:r>
              <a:rPr kumimoji="0" lang="zh-CN" altLang="en-US" dirty="0" smtClean="0"/>
              <a:t>不变，只生成</a:t>
            </a:r>
            <a:r>
              <a:rPr kumimoji="0" lang="en-US" altLang="zh-CN" dirty="0" smtClean="0"/>
              <a:t>R5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0636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dirty="0" smtClean="0"/>
              <a:t>下面我们看如何利用收集到的</a:t>
            </a:r>
            <a:r>
              <a:rPr kumimoji="0" lang="en-US" altLang="zh-CN" dirty="0" smtClean="0"/>
              <a:t>Event</a:t>
            </a:r>
            <a:r>
              <a:rPr kumimoji="0" lang="zh-CN" altLang="en-US" dirty="0" smtClean="0"/>
              <a:t>和</a:t>
            </a:r>
            <a:r>
              <a:rPr kumimoji="0" lang="en-US" altLang="zh-CN" dirty="0" smtClean="0"/>
              <a:t>Edge</a:t>
            </a:r>
            <a:r>
              <a:rPr kumimoji="0" lang="zh-CN" altLang="en-US" dirty="0" smtClean="0"/>
              <a:t>来恢复</a:t>
            </a:r>
            <a:r>
              <a:rPr kumimoji="0" lang="en-US" altLang="zh-CN" dirty="0" smtClean="0"/>
              <a:t>Trace</a:t>
            </a:r>
            <a:endParaRPr kumimoji="0"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07493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先把</a:t>
            </a:r>
            <a:r>
              <a:rPr kumimoji="0" lang="en-US" altLang="zh-CN" dirty="0" err="1" smtClean="0"/>
              <a:t>TraceID</a:t>
            </a:r>
            <a:r>
              <a:rPr kumimoji="0" lang="zh-CN" altLang="en-US" dirty="0" smtClean="0"/>
              <a:t>相同的</a:t>
            </a:r>
            <a:r>
              <a:rPr kumimoji="0" lang="en-US" altLang="zh-CN" dirty="0" smtClean="0"/>
              <a:t>Event</a:t>
            </a:r>
            <a:r>
              <a:rPr kumimoji="0" lang="zh-CN" altLang="en-US" dirty="0" smtClean="0"/>
              <a:t>和</a:t>
            </a:r>
            <a:r>
              <a:rPr kumimoji="0" lang="en-US" altLang="zh-CN" dirty="0" smtClean="0"/>
              <a:t>Edge</a:t>
            </a:r>
            <a:r>
              <a:rPr kumimoji="0" lang="zh-CN" altLang="en-US" dirty="0" smtClean="0"/>
              <a:t>挑选出来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然后根据</a:t>
            </a:r>
            <a:r>
              <a:rPr kumimoji="0" lang="en-US" altLang="zh-CN" dirty="0" smtClean="0"/>
              <a:t>NID</a:t>
            </a:r>
            <a:r>
              <a:rPr kumimoji="0" lang="zh-CN" altLang="en-US" dirty="0" smtClean="0"/>
              <a:t>将</a:t>
            </a:r>
            <a:r>
              <a:rPr kumimoji="0" lang="en-US" altLang="zh-CN" dirty="0" smtClean="0"/>
              <a:t>Event</a:t>
            </a:r>
            <a:r>
              <a:rPr kumimoji="0" lang="zh-CN" altLang="en-US" dirty="0" smtClean="0"/>
              <a:t>分成不同的类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对于每一类，利用开始结束时间戳来确定父子关系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例如，</a:t>
            </a:r>
            <a:r>
              <a:rPr kumimoji="0" lang="en-US" altLang="zh-CN" dirty="0" smtClean="0"/>
              <a:t>ST1&lt;ST2</a:t>
            </a:r>
            <a:r>
              <a:rPr kumimoji="0" lang="zh-CN" altLang="en-US" dirty="0" smtClean="0"/>
              <a:t>而且</a:t>
            </a:r>
            <a:r>
              <a:rPr kumimoji="0" lang="en-US" altLang="zh-CN" dirty="0" smtClean="0"/>
              <a:t>ET1&gt;ET2</a:t>
            </a:r>
            <a:r>
              <a:rPr kumimoji="0" lang="zh-CN" altLang="en-US" dirty="0" smtClean="0"/>
              <a:t>，我们可以得出结论，</a:t>
            </a:r>
            <a:r>
              <a:rPr kumimoji="0" lang="en-US" altLang="zh-CN" dirty="0" smtClean="0"/>
              <a:t>F1</a:t>
            </a:r>
            <a:r>
              <a:rPr kumimoji="0" lang="zh-CN" altLang="en-US" dirty="0" smtClean="0"/>
              <a:t>开始得比</a:t>
            </a:r>
            <a:r>
              <a:rPr kumimoji="0" lang="en-US" altLang="zh-CN" dirty="0" smtClean="0"/>
              <a:t>F2</a:t>
            </a:r>
            <a:r>
              <a:rPr kumimoji="0" lang="zh-CN" altLang="en-US" dirty="0" smtClean="0"/>
              <a:t>早儿结束得比</a:t>
            </a:r>
            <a:r>
              <a:rPr kumimoji="0" lang="en-US" altLang="zh-CN" dirty="0" smtClean="0"/>
              <a:t>F2</a:t>
            </a:r>
            <a:r>
              <a:rPr kumimoji="0" lang="zh-CN" altLang="en-US" dirty="0" smtClean="0"/>
              <a:t>晚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所以</a:t>
            </a:r>
            <a:r>
              <a:rPr kumimoji="0" lang="en-US" altLang="zh-CN" dirty="0" smtClean="0"/>
              <a:t>F1</a:t>
            </a:r>
            <a:r>
              <a:rPr kumimoji="0" lang="zh-CN" altLang="en-US" dirty="0" smtClean="0"/>
              <a:t>是</a:t>
            </a:r>
            <a:r>
              <a:rPr kumimoji="0" lang="en-US" altLang="zh-CN" dirty="0" smtClean="0"/>
              <a:t>F2</a:t>
            </a:r>
            <a:r>
              <a:rPr kumimoji="0" lang="zh-CN" altLang="en-US" dirty="0" smtClean="0"/>
              <a:t>的前继节点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同样可以确定</a:t>
            </a:r>
            <a:r>
              <a:rPr kumimoji="0" lang="en-US" altLang="zh-CN" dirty="0" smtClean="0"/>
              <a:t>F1</a:t>
            </a:r>
            <a:r>
              <a:rPr kumimoji="0" lang="zh-CN" altLang="en-US" dirty="0" smtClean="0"/>
              <a:t>和</a:t>
            </a:r>
            <a:r>
              <a:rPr kumimoji="0" lang="en-US" altLang="zh-CN" dirty="0" smtClean="0"/>
              <a:t>F5</a:t>
            </a:r>
            <a:r>
              <a:rPr kumimoji="0" lang="zh-CN" altLang="en-US" dirty="0" smtClean="0"/>
              <a:t>的关系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最后是利用</a:t>
            </a:r>
            <a:r>
              <a:rPr kumimoji="0" lang="en-US" altLang="zh-CN" dirty="0" smtClean="0"/>
              <a:t>edge</a:t>
            </a:r>
            <a:r>
              <a:rPr kumimoji="0" lang="zh-CN" altLang="en-US" dirty="0" smtClean="0"/>
              <a:t>来确定类之间的关系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例如</a:t>
            </a:r>
            <a:r>
              <a:rPr kumimoji="0" lang="en-US" altLang="zh-CN" dirty="0" smtClean="0"/>
              <a:t>E2</a:t>
            </a:r>
            <a:r>
              <a:rPr kumimoji="0" lang="zh-CN" altLang="en-US" dirty="0" smtClean="0"/>
              <a:t>，用</a:t>
            </a:r>
            <a:r>
              <a:rPr kumimoji="0" lang="en-US" altLang="zh-CN" dirty="0" err="1" smtClean="0"/>
              <a:t>FatherNID</a:t>
            </a:r>
            <a:r>
              <a:rPr kumimoji="0" lang="zh-CN" altLang="en-US" dirty="0" smtClean="0"/>
              <a:t>和</a:t>
            </a:r>
            <a:r>
              <a:rPr kumimoji="0" lang="en-US" altLang="zh-CN" dirty="0" err="1" smtClean="0"/>
              <a:t>FatherST</a:t>
            </a:r>
            <a:r>
              <a:rPr kumimoji="0" lang="zh-CN" altLang="en-US" dirty="0" smtClean="0"/>
              <a:t>可以唯一确定一个</a:t>
            </a:r>
            <a:r>
              <a:rPr kumimoji="0" lang="en-US" altLang="zh-CN" dirty="0" smtClean="0"/>
              <a:t>Event</a:t>
            </a:r>
            <a:r>
              <a:rPr kumimoji="0" lang="zh-CN" altLang="en-US" dirty="0" smtClean="0"/>
              <a:t>，利用</a:t>
            </a:r>
            <a:r>
              <a:rPr kumimoji="0" lang="en-US" altLang="zh-CN" dirty="0" err="1" smtClean="0"/>
              <a:t>ChildNID</a:t>
            </a:r>
            <a:r>
              <a:rPr kumimoji="0" lang="zh-CN" altLang="en-US" dirty="0" smtClean="0"/>
              <a:t>字段可以唯一确定一个类，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连接</a:t>
            </a:r>
            <a:r>
              <a:rPr kumimoji="0" lang="en-US" altLang="zh-CN" dirty="0" smtClean="0"/>
              <a:t>F2</a:t>
            </a:r>
            <a:r>
              <a:rPr kumimoji="0" lang="zh-CN" altLang="en-US" dirty="0" smtClean="0"/>
              <a:t>和</a:t>
            </a:r>
            <a:r>
              <a:rPr kumimoji="0" lang="en-US" altLang="zh-CN" dirty="0" smtClean="0"/>
              <a:t>NID2</a:t>
            </a:r>
            <a:r>
              <a:rPr kumimoji="0" lang="zh-CN" altLang="en-US" dirty="0" smtClean="0"/>
              <a:t>类中所有的根节点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对</a:t>
            </a:r>
            <a:r>
              <a:rPr kumimoji="0" lang="en-US" altLang="zh-CN" dirty="0" smtClean="0"/>
              <a:t>NID3</a:t>
            </a:r>
            <a:r>
              <a:rPr kumimoji="0" lang="zh-CN" altLang="en-US" dirty="0" smtClean="0"/>
              <a:t>也同样操作，这样就恢复了这个</a:t>
            </a:r>
            <a:r>
              <a:rPr kumimoji="0" lang="en-US" altLang="zh-CN" dirty="0" smtClean="0"/>
              <a:t>Trace</a:t>
            </a:r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节点对应</a:t>
            </a:r>
            <a:r>
              <a:rPr kumimoji="0" lang="en-US" altLang="zh-CN" dirty="0" smtClean="0"/>
              <a:t>Event</a:t>
            </a:r>
            <a:r>
              <a:rPr kumimoji="0" lang="zh-CN" altLang="en-US" dirty="0" smtClean="0"/>
              <a:t>，记录了操作名字、耗时、所在节点等信息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边表示</a:t>
            </a:r>
            <a:r>
              <a:rPr kumimoji="0" lang="en-US" altLang="zh-CN" dirty="0" smtClean="0"/>
              <a:t>Event</a:t>
            </a:r>
            <a:r>
              <a:rPr kumimoji="0" lang="zh-CN" altLang="en-US" dirty="0" smtClean="0"/>
              <a:t>之间的因果关系，如函数调用，远程通信等。</a:t>
            </a:r>
            <a:endParaRPr kumimoji="0"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99673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这是</a:t>
            </a:r>
            <a:r>
              <a:rPr lang="en-US" altLang="zh-CN" dirty="0" smtClean="0"/>
              <a:t>recording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91692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下面讲</a:t>
            </a:r>
            <a:r>
              <a:rPr lang="en-US" altLang="zh-CN" dirty="0" smtClean="0"/>
              <a:t>storing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8612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数据库中包含四张表，</a:t>
            </a:r>
            <a:r>
              <a:rPr kumimoji="0" lang="en-US" altLang="zh-CN" dirty="0" err="1" smtClean="0"/>
              <a:t>T_Trace</a:t>
            </a:r>
            <a:r>
              <a:rPr kumimoji="0" lang="zh-CN" altLang="en-US" dirty="0" smtClean="0"/>
              <a:t>存储</a:t>
            </a:r>
            <a:r>
              <a:rPr kumimoji="0" lang="en-US" altLang="zh-CN" dirty="0" smtClean="0"/>
              <a:t>Trace</a:t>
            </a:r>
            <a:r>
              <a:rPr kumimoji="0" lang="zh-CN" altLang="en-US" dirty="0" smtClean="0"/>
              <a:t>的概要信息，如某条</a:t>
            </a:r>
            <a:r>
              <a:rPr kumimoji="0" lang="en-US" altLang="zh-CN" dirty="0" smtClean="0"/>
              <a:t>Trace</a:t>
            </a:r>
            <a:r>
              <a:rPr kumimoji="0" lang="zh-CN" altLang="en-US" dirty="0" smtClean="0"/>
              <a:t>包含多少</a:t>
            </a:r>
            <a:r>
              <a:rPr kumimoji="0" lang="en-US" altLang="zh-CN" dirty="0" smtClean="0"/>
              <a:t>Event</a:t>
            </a:r>
            <a:r>
              <a:rPr kumimoji="0" lang="zh-CN" altLang="en-US" dirty="0" smtClean="0"/>
              <a:t>等，</a:t>
            </a:r>
            <a:r>
              <a:rPr kumimoji="0" lang="en-US" altLang="zh-CN" dirty="0" err="1" smtClean="0"/>
              <a:t>T_Event</a:t>
            </a:r>
            <a:r>
              <a:rPr kumimoji="0" lang="zh-CN" altLang="en-US" dirty="0" smtClean="0"/>
              <a:t>包含</a:t>
            </a:r>
            <a:r>
              <a:rPr kumimoji="0" lang="en-US" altLang="zh-CN" dirty="0" smtClean="0"/>
              <a:t>Event</a:t>
            </a:r>
            <a:r>
              <a:rPr kumimoji="0" lang="zh-CN" altLang="en-US" dirty="0" smtClean="0"/>
              <a:t>的详细信息，如名字开始结束时间等，</a:t>
            </a:r>
            <a:r>
              <a:rPr kumimoji="0" lang="en-US" altLang="zh-CN" dirty="0" err="1" smtClean="0"/>
              <a:t>T_Edge</a:t>
            </a:r>
            <a:r>
              <a:rPr kumimoji="0" lang="zh-CN" altLang="en-US" dirty="0" smtClean="0"/>
              <a:t>存储</a:t>
            </a:r>
            <a:r>
              <a:rPr kumimoji="0" lang="en-US" altLang="zh-CN" dirty="0" smtClean="0"/>
              <a:t>Edge</a:t>
            </a:r>
            <a:r>
              <a:rPr kumimoji="0" lang="zh-CN" altLang="en-US" dirty="0" smtClean="0"/>
              <a:t>的详细信息，如父节点信息等，</a:t>
            </a:r>
            <a:r>
              <a:rPr kumimoji="0" lang="en-US" altLang="zh-CN" dirty="0" err="1" smtClean="0"/>
              <a:t>T_Operation</a:t>
            </a:r>
            <a:r>
              <a:rPr kumimoji="0" lang="zh-CN" altLang="en-US" dirty="0" smtClean="0"/>
              <a:t>存储</a:t>
            </a:r>
            <a:r>
              <a:rPr kumimoji="0" lang="en-US" altLang="zh-CN" dirty="0" smtClean="0"/>
              <a:t>Operation</a:t>
            </a:r>
            <a:r>
              <a:rPr kumimoji="0" lang="zh-CN" altLang="en-US" dirty="0" smtClean="0"/>
              <a:t>的概要信息，如某种</a:t>
            </a:r>
            <a:r>
              <a:rPr kumimoji="0" lang="en-US" altLang="zh-CN" dirty="0" smtClean="0"/>
              <a:t>Operation</a:t>
            </a:r>
            <a:r>
              <a:rPr kumimoji="0" lang="zh-CN" altLang="en-US" dirty="0" smtClean="0"/>
              <a:t>的平均执行时间等。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这是收到一个报文后将其写入到数据中需要进行的数据库操作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一种最简单的数据存储方式是在接收一个</a:t>
            </a:r>
            <a:r>
              <a:rPr kumimoji="0" lang="en-US" altLang="zh-CN" dirty="0" smtClean="0"/>
              <a:t>Event</a:t>
            </a:r>
            <a:r>
              <a:rPr kumimoji="0" lang="zh-CN" altLang="en-US" dirty="0" smtClean="0"/>
              <a:t>后，提取出相关信息，依次更新所有的表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但这种方法效率十分低下，存储一个报文至少需要</a:t>
            </a:r>
            <a:r>
              <a:rPr kumimoji="0" lang="en-US" altLang="zh-CN" dirty="0" smtClean="0"/>
              <a:t>5</a:t>
            </a:r>
            <a:r>
              <a:rPr kumimoji="0" lang="zh-CN" altLang="en-US" dirty="0" smtClean="0"/>
              <a:t>次数据库访问（</a:t>
            </a:r>
            <a:r>
              <a:rPr kumimoji="0" lang="en-US" altLang="zh-CN" dirty="0" smtClean="0"/>
              <a:t>2</a:t>
            </a:r>
            <a:r>
              <a:rPr kumimoji="0" lang="zh-CN" altLang="en-US" dirty="0" smtClean="0"/>
              <a:t>次查询和</a:t>
            </a:r>
            <a:r>
              <a:rPr kumimoji="0" lang="en-US" altLang="zh-CN" dirty="0" smtClean="0"/>
              <a:t>3</a:t>
            </a:r>
            <a:r>
              <a:rPr kumimoji="0" lang="zh-CN" altLang="en-US" dirty="0" smtClean="0"/>
              <a:t>次更新），且因为对同一个表进行操作时会锁表，所以很难并行化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我们采用其他方法，来提高数据存储的效率</a:t>
            </a:r>
            <a:endParaRPr kumimoji="0"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83740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为每个表分配一个队列和一个</a:t>
            </a:r>
            <a:r>
              <a:rPr kumimoji="0" lang="en-US" altLang="zh-CN" dirty="0" smtClean="0"/>
              <a:t>Writer</a:t>
            </a:r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当收到</a:t>
            </a:r>
            <a:r>
              <a:rPr kumimoji="0" lang="en-US" altLang="zh-CN" dirty="0" smtClean="0"/>
              <a:t>Event</a:t>
            </a:r>
            <a:r>
              <a:rPr kumimoji="0" lang="zh-CN" altLang="en-US" dirty="0" smtClean="0"/>
              <a:t>时，</a:t>
            </a:r>
            <a:r>
              <a:rPr kumimoji="0" lang="en-US" altLang="zh-CN" dirty="0" smtClean="0"/>
              <a:t>Extractor</a:t>
            </a:r>
            <a:r>
              <a:rPr kumimoji="0" lang="zh-CN" altLang="en-US" dirty="0" smtClean="0"/>
              <a:t>提取出信息，并根据需要分配到各个队列中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en-US" altLang="zh-CN" dirty="0" smtClean="0"/>
              <a:t>Writer</a:t>
            </a:r>
            <a:r>
              <a:rPr kumimoji="0" lang="zh-CN" altLang="en-US" dirty="0" smtClean="0"/>
              <a:t>则不断的从队列中取出信息写入到数据库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en-US" altLang="zh-CN" dirty="0" smtClean="0"/>
              <a:t>Writer</a:t>
            </a:r>
            <a:r>
              <a:rPr kumimoji="0" lang="zh-CN" altLang="en-US" dirty="0" smtClean="0"/>
              <a:t>之间，以及</a:t>
            </a:r>
            <a:r>
              <a:rPr kumimoji="0" lang="en-US" altLang="zh-CN" dirty="0" smtClean="0"/>
              <a:t>Writer</a:t>
            </a:r>
            <a:r>
              <a:rPr kumimoji="0" lang="zh-CN" altLang="en-US" dirty="0" smtClean="0"/>
              <a:t>和</a:t>
            </a:r>
            <a:r>
              <a:rPr kumimoji="0" lang="en-US" altLang="zh-CN" dirty="0" smtClean="0"/>
              <a:t>Extractor</a:t>
            </a:r>
            <a:r>
              <a:rPr kumimoji="0" lang="zh-CN" altLang="en-US" dirty="0" smtClean="0"/>
              <a:t>之间是可以并行工作的，能在一定程度上提高效率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另外，还引入了两个优化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en-US" altLang="zh-CN" dirty="0" smtClean="0"/>
              <a:t>Batch Inserting</a:t>
            </a:r>
            <a:r>
              <a:rPr kumimoji="0" lang="zh-CN" altLang="en-US" dirty="0" smtClean="0"/>
              <a:t>，是一次性写入多个记录，比一个一个的写效率更高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在内存中合并信息，然后再将合并后的信息写入数据库，减少了数据库操作的次数</a:t>
            </a:r>
            <a:endParaRPr kumimoji="0"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19583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这是</a:t>
            </a:r>
            <a:r>
              <a:rPr lang="en-US" altLang="zh-CN" dirty="0" smtClean="0"/>
              <a:t>storing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8612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下面讲可视化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8612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下面看一下可视化工具，利用可视化工具可以进行各种灵活的查询，另外该工具还提供了一些高级的功能，下面举几个例子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可以将</a:t>
            </a:r>
            <a:r>
              <a:rPr kumimoji="0" lang="en-US" altLang="zh-CN" dirty="0" smtClean="0"/>
              <a:t>Trace</a:t>
            </a:r>
            <a:r>
              <a:rPr kumimoji="0" lang="zh-CN" altLang="en-US" dirty="0" smtClean="0"/>
              <a:t>还原成一颗任务树，这在之前介绍过，不再重复，这个例子是</a:t>
            </a:r>
            <a:r>
              <a:rPr kumimoji="0" lang="en-US" altLang="zh-CN" dirty="0" smtClean="0"/>
              <a:t>HDFS</a:t>
            </a:r>
            <a:r>
              <a:rPr kumimoji="0" lang="zh-CN" altLang="en-US" dirty="0" smtClean="0"/>
              <a:t>中一个读文件请求的执行过程，先从</a:t>
            </a:r>
            <a:r>
              <a:rPr kumimoji="0" lang="en-US" altLang="zh-CN" dirty="0" err="1" smtClean="0"/>
              <a:t>Namenode</a:t>
            </a:r>
            <a:r>
              <a:rPr kumimoji="0" lang="zh-CN" altLang="en-US" dirty="0" smtClean="0"/>
              <a:t>获取文件信息，然后再到对应的</a:t>
            </a:r>
            <a:r>
              <a:rPr kumimoji="0" lang="en-US" altLang="zh-CN" dirty="0" err="1" smtClean="0"/>
              <a:t>Datanode</a:t>
            </a:r>
            <a:r>
              <a:rPr kumimoji="0" lang="zh-CN" altLang="en-US" dirty="0" smtClean="0"/>
              <a:t>上读取数据块，这个例子的文件只包含一个数据块，所以只与一个</a:t>
            </a:r>
            <a:r>
              <a:rPr kumimoji="0" lang="en-US" altLang="zh-CN" dirty="0" err="1" smtClean="0"/>
              <a:t>Datanode</a:t>
            </a:r>
            <a:r>
              <a:rPr kumimoji="0" lang="zh-CN" altLang="en-US" dirty="0" smtClean="0"/>
              <a:t>交互，最后告诉</a:t>
            </a:r>
            <a:r>
              <a:rPr kumimoji="0" lang="en-US" altLang="zh-CN" dirty="0" err="1" smtClean="0"/>
              <a:t>Datanode</a:t>
            </a:r>
            <a:r>
              <a:rPr kumimoji="0" lang="zh-CN" altLang="en-US" dirty="0" smtClean="0"/>
              <a:t>数据块正常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2071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dirty="0" smtClean="0"/>
              <a:t>随着计算机能力的提升和价格的下降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14839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这是一个稍微复杂一点的例子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这是一个写文件请求的任务树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56292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可以根据任务树的形态将同类型的</a:t>
            </a:r>
            <a:r>
              <a:rPr kumimoji="0" lang="en-US" altLang="zh-CN" dirty="0" smtClean="0"/>
              <a:t>Trace</a:t>
            </a:r>
            <a:r>
              <a:rPr kumimoji="0" lang="zh-CN" altLang="en-US" dirty="0" smtClean="0"/>
              <a:t>进行分类，据此来掌握请求的不同形态，以及进行功能性异常的检测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如图，第</a:t>
            </a:r>
            <a:r>
              <a:rPr kumimoji="0" lang="en-US" altLang="zh-CN" dirty="0" smtClean="0"/>
              <a:t>1</a:t>
            </a:r>
            <a:r>
              <a:rPr kumimoji="0" lang="zh-CN" altLang="en-US" dirty="0" smtClean="0"/>
              <a:t>，</a:t>
            </a:r>
            <a:r>
              <a:rPr kumimoji="0" lang="en-US" altLang="zh-CN" dirty="0" smtClean="0"/>
              <a:t>2</a:t>
            </a:r>
            <a:r>
              <a:rPr kumimoji="0" lang="zh-CN" altLang="en-US" dirty="0" smtClean="0"/>
              <a:t>种形态是文件大小不同时的执行状态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第三种是一个执行失败的请求，因为</a:t>
            </a:r>
            <a:r>
              <a:rPr kumimoji="0" lang="en-US" altLang="zh-CN" dirty="0" err="1" smtClean="0"/>
              <a:t>datanode</a:t>
            </a:r>
            <a:r>
              <a:rPr kumimoji="0" lang="zh-CN" altLang="en-US" dirty="0" smtClean="0"/>
              <a:t>进程都被</a:t>
            </a:r>
            <a:r>
              <a:rPr kumimoji="0" lang="en-US" altLang="zh-CN" dirty="0" smtClean="0"/>
              <a:t>kill</a:t>
            </a:r>
            <a:r>
              <a:rPr kumimoji="0" lang="zh-CN" altLang="en-US" dirty="0" smtClean="0"/>
              <a:t>掉了</a:t>
            </a:r>
            <a:endParaRPr kumimoji="0"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0368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利用一个基于</a:t>
            </a:r>
            <a:r>
              <a:rPr kumimoji="0" lang="en-US" altLang="zh-CN" dirty="0" smtClean="0"/>
              <a:t>PCA</a:t>
            </a:r>
            <a:r>
              <a:rPr kumimoji="0" lang="zh-CN" altLang="en-US" dirty="0" smtClean="0"/>
              <a:t>的异常检测算法来对任务树结构相同的同来</a:t>
            </a:r>
            <a:r>
              <a:rPr kumimoji="0" lang="en-US" altLang="zh-CN" dirty="0" smtClean="0"/>
              <a:t>Trace</a:t>
            </a:r>
            <a:r>
              <a:rPr kumimoji="0" lang="zh-CN" altLang="en-US" dirty="0" smtClean="0"/>
              <a:t>进行性能异常的分析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如图，为一个检测出来的可能的异常</a:t>
            </a:r>
            <a:r>
              <a:rPr kumimoji="0" lang="en-US" altLang="zh-CN" dirty="0" smtClean="0"/>
              <a:t>Trace</a:t>
            </a:r>
            <a:r>
              <a:rPr kumimoji="0" lang="zh-CN" altLang="en-US" dirty="0" smtClean="0"/>
              <a:t>，异常的路径也被标为红色，另外，计算出来的正常延迟区间也被标记出来，供用户参考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31730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生成一个</a:t>
            </a:r>
            <a:r>
              <a:rPr kumimoji="0" lang="en-US" altLang="zh-CN" dirty="0" smtClean="0"/>
              <a:t>Event</a:t>
            </a:r>
            <a:r>
              <a:rPr kumimoji="0" lang="zh-CN" altLang="en-US" dirty="0" smtClean="0"/>
              <a:t>需要</a:t>
            </a:r>
            <a:r>
              <a:rPr kumimoji="0" lang="en-US" altLang="zh-CN" dirty="0" smtClean="0"/>
              <a:t>0.046ms</a:t>
            </a:r>
            <a:r>
              <a:rPr kumimoji="0" lang="zh-CN" altLang="en-US" dirty="0" smtClean="0"/>
              <a:t>，而</a:t>
            </a:r>
            <a:r>
              <a:rPr kumimoji="0" lang="en-US" altLang="zh-CN" dirty="0" smtClean="0"/>
              <a:t>DS</a:t>
            </a:r>
            <a:r>
              <a:rPr kumimoji="0" lang="zh-CN" altLang="en-US" dirty="0" smtClean="0"/>
              <a:t>中很多操作往往需要几秒甚至几分钟才能完成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en-US" altLang="zh-CN" dirty="0" smtClean="0"/>
              <a:t>Event</a:t>
            </a:r>
            <a:r>
              <a:rPr kumimoji="0" lang="zh-CN" altLang="en-US" dirty="0" smtClean="0"/>
              <a:t>平均大小为</a:t>
            </a:r>
            <a:r>
              <a:rPr kumimoji="0" lang="en-US" altLang="zh-CN" dirty="0" smtClean="0"/>
              <a:t>0.315KB</a:t>
            </a:r>
            <a:r>
              <a:rPr kumimoji="0" lang="zh-CN" altLang="en-US" dirty="0" smtClean="0"/>
              <a:t>，即使达到最大的报文处理速度，也只需要</a:t>
            </a:r>
            <a:r>
              <a:rPr kumimoji="0" lang="en-US" altLang="zh-CN" dirty="0" smtClean="0"/>
              <a:t>2MB</a:t>
            </a:r>
            <a:r>
              <a:rPr kumimoji="0" lang="zh-CN" altLang="en-US" dirty="0" smtClean="0"/>
              <a:t>的带宽，相比集群中</a:t>
            </a:r>
            <a:r>
              <a:rPr kumimoji="0" lang="en-US" altLang="zh-CN" dirty="0" smtClean="0"/>
              <a:t>GB</a:t>
            </a:r>
            <a:r>
              <a:rPr kumimoji="0" lang="zh-CN" altLang="en-US" dirty="0" smtClean="0"/>
              <a:t>级的网络，</a:t>
            </a:r>
            <a:r>
              <a:rPr kumimoji="0" lang="en-US" altLang="zh-CN" dirty="0" smtClean="0"/>
              <a:t>2M</a:t>
            </a:r>
            <a:r>
              <a:rPr kumimoji="0" lang="zh-CN" altLang="en-US" dirty="0" smtClean="0"/>
              <a:t>是很小的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另外，生成随机</a:t>
            </a:r>
            <a:r>
              <a:rPr kumimoji="0" lang="en-US" altLang="zh-CN" dirty="0" smtClean="0"/>
              <a:t>ID</a:t>
            </a:r>
            <a:r>
              <a:rPr kumimoji="0" lang="zh-CN" altLang="en-US" dirty="0" smtClean="0"/>
              <a:t>是一个很耗时的操作，甚至比生成报文耗时还多，但用我们的报文编号机制，可以大大的减少编号的数量，在我们的插装实例中起码少了</a:t>
            </a:r>
            <a:r>
              <a:rPr kumimoji="0" lang="en-US" altLang="zh-CN" dirty="0" smtClean="0"/>
              <a:t>50%</a:t>
            </a:r>
            <a:endParaRPr kumimoji="0" lang="zh-CN" altLang="en-US" dirty="0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F27D8F-916C-438A-9DD3-DF56C247B26B}" type="slidenum">
              <a:rPr lang="en-US" altLang="zh-CN" smtClean="0"/>
              <a:pPr/>
              <a:t>23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这是各个版本处理能力的对比，</a:t>
            </a:r>
            <a:r>
              <a:rPr kumimoji="0" lang="en-US" altLang="zh-CN" dirty="0" smtClean="0"/>
              <a:t>serial</a:t>
            </a:r>
            <a:r>
              <a:rPr kumimoji="0" lang="zh-CN" altLang="en-US" dirty="0" smtClean="0"/>
              <a:t>是串行写数据库，</a:t>
            </a:r>
            <a:r>
              <a:rPr kumimoji="0" lang="en-US" altLang="zh-CN" dirty="0" smtClean="0"/>
              <a:t>parallel</a:t>
            </a:r>
            <a:r>
              <a:rPr kumimoji="0" lang="zh-CN" altLang="en-US" dirty="0" smtClean="0"/>
              <a:t>是并行版本但没有优化，</a:t>
            </a:r>
            <a:r>
              <a:rPr kumimoji="0" lang="en-US" altLang="zh-CN" dirty="0" smtClean="0"/>
              <a:t>optimized</a:t>
            </a:r>
            <a:r>
              <a:rPr kumimoji="0" lang="zh-CN" altLang="en-US" dirty="0" smtClean="0"/>
              <a:t>是并行版本加优化，可以看到两个优化的引入大大提高了效率，每秒可以处理</a:t>
            </a:r>
            <a:r>
              <a:rPr kumimoji="0" lang="en-US" altLang="zh-CN" dirty="0" smtClean="0"/>
              <a:t>4000</a:t>
            </a:r>
            <a:r>
              <a:rPr kumimoji="0" lang="zh-CN" altLang="en-US" dirty="0" smtClean="0"/>
              <a:t>个以上的报文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这是各个版本中各数据库表的最大写入速度，</a:t>
            </a:r>
            <a:r>
              <a:rPr kumimoji="0" lang="en-US" altLang="zh-CN" dirty="0" err="1" smtClean="0"/>
              <a:t>T_Trace</a:t>
            </a:r>
            <a:r>
              <a:rPr kumimoji="0" lang="zh-CN" altLang="en-US" dirty="0" smtClean="0"/>
              <a:t>加速最多，大概为</a:t>
            </a:r>
            <a:r>
              <a:rPr kumimoji="0" lang="en-US" altLang="zh-CN" dirty="0" smtClean="0"/>
              <a:t>50</a:t>
            </a:r>
            <a:r>
              <a:rPr kumimoji="0" lang="zh-CN" altLang="en-US" dirty="0" smtClean="0"/>
              <a:t>倍，最小的是</a:t>
            </a:r>
            <a:r>
              <a:rPr kumimoji="0" lang="en-US" altLang="zh-CN" dirty="0" err="1" smtClean="0"/>
              <a:t>T_Operation</a:t>
            </a:r>
            <a:r>
              <a:rPr kumimoji="0" lang="en-US" altLang="zh-CN" dirty="0" smtClean="0"/>
              <a:t>,</a:t>
            </a:r>
            <a:r>
              <a:rPr kumimoji="0" lang="zh-CN" altLang="en-US" dirty="0" smtClean="0"/>
              <a:t>大概为</a:t>
            </a:r>
            <a:r>
              <a:rPr kumimoji="0" lang="en-US" altLang="zh-CN" dirty="0" smtClean="0"/>
              <a:t>6</a:t>
            </a:r>
            <a:r>
              <a:rPr kumimoji="0" lang="zh-CN" altLang="en-US" dirty="0" smtClean="0"/>
              <a:t>倍，限制了整个系统的速度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993429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我们对</a:t>
            </a:r>
            <a:r>
              <a:rPr kumimoji="0" lang="en-US" altLang="zh-CN" dirty="0" err="1" smtClean="0"/>
              <a:t>Hadoop</a:t>
            </a:r>
            <a:r>
              <a:rPr kumimoji="0" lang="zh-CN" altLang="en-US" dirty="0" smtClean="0"/>
              <a:t>的</a:t>
            </a:r>
            <a:r>
              <a:rPr kumimoji="0" lang="en-US" altLang="zh-CN" dirty="0" smtClean="0"/>
              <a:t>HDFS</a:t>
            </a:r>
            <a:r>
              <a:rPr kumimoji="0" lang="zh-CN" altLang="en-US" dirty="0" smtClean="0"/>
              <a:t>部分进行了插装，记录</a:t>
            </a:r>
            <a:r>
              <a:rPr kumimoji="0" lang="en-US" altLang="zh-CN" dirty="0" smtClean="0"/>
              <a:t>RPC</a:t>
            </a:r>
            <a:r>
              <a:rPr kumimoji="0" lang="zh-CN" altLang="en-US" dirty="0" smtClean="0"/>
              <a:t>和数据交换的过程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并对此展开实验，</a:t>
            </a:r>
            <a:r>
              <a:rPr kumimoji="0" lang="en-US" altLang="zh-CN" dirty="0" smtClean="0"/>
              <a:t>HDFS</a:t>
            </a:r>
            <a:r>
              <a:rPr kumimoji="0" lang="zh-CN" altLang="en-US" dirty="0" smtClean="0"/>
              <a:t>集群包含</a:t>
            </a:r>
            <a:r>
              <a:rPr kumimoji="0" lang="en-US" altLang="zh-CN" dirty="0" smtClean="0"/>
              <a:t>50</a:t>
            </a:r>
            <a:r>
              <a:rPr kumimoji="0" lang="zh-CN" altLang="en-US" dirty="0" smtClean="0"/>
              <a:t>个</a:t>
            </a:r>
            <a:r>
              <a:rPr kumimoji="0" lang="en-US" altLang="zh-CN" dirty="0" err="1" smtClean="0"/>
              <a:t>Datanode</a:t>
            </a:r>
            <a:r>
              <a:rPr kumimoji="0" lang="zh-CN" altLang="en-US" dirty="0" smtClean="0"/>
              <a:t>，</a:t>
            </a:r>
            <a:r>
              <a:rPr kumimoji="0" lang="en-US" altLang="zh-CN" dirty="0" smtClean="0"/>
              <a:t>50</a:t>
            </a:r>
            <a:r>
              <a:rPr kumimoji="0" lang="zh-CN" altLang="en-US" dirty="0" smtClean="0"/>
              <a:t>个</a:t>
            </a:r>
            <a:r>
              <a:rPr kumimoji="0" lang="en-US" altLang="zh-CN" dirty="0" smtClean="0"/>
              <a:t>client</a:t>
            </a:r>
            <a:r>
              <a:rPr kumimoji="0" lang="zh-CN" altLang="en-US" dirty="0" smtClean="0"/>
              <a:t>同时不断对</a:t>
            </a:r>
            <a:r>
              <a:rPr kumimoji="0" lang="en-US" altLang="zh-CN" dirty="0" smtClean="0"/>
              <a:t>HDFS</a:t>
            </a:r>
            <a:r>
              <a:rPr kumimoji="0" lang="zh-CN" altLang="en-US" dirty="0" smtClean="0"/>
              <a:t>进行不同类型不同强度的访问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并在访问过程中人为的注入故障，包括功能和性能故障，例如网速变慢，数据块丢失等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在这个场景中，</a:t>
            </a:r>
            <a:r>
              <a:rPr kumimoji="0" lang="en-US" altLang="zh-CN" dirty="0" err="1" smtClean="0"/>
              <a:t>MTracer</a:t>
            </a:r>
            <a:r>
              <a:rPr kumimoji="0" lang="zh-CN" altLang="en-US" dirty="0" smtClean="0"/>
              <a:t>可以轻松的处理接收到的报文，并能正确显示</a:t>
            </a:r>
            <a:r>
              <a:rPr kumimoji="0" lang="en-US" altLang="zh-CN" dirty="0" smtClean="0"/>
              <a:t>Trace</a:t>
            </a:r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利用</a:t>
            </a:r>
            <a:r>
              <a:rPr kumimoji="0" lang="en-US" altLang="zh-CN" dirty="0" smtClean="0"/>
              <a:t>Trace</a:t>
            </a:r>
            <a:r>
              <a:rPr kumimoji="0" lang="zh-CN" altLang="en-US" dirty="0" smtClean="0"/>
              <a:t>分类，还异常诊断算法可以查找部分功能和性能异常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根据理论分析，</a:t>
            </a:r>
            <a:r>
              <a:rPr kumimoji="0" lang="en-US" altLang="zh-CN" dirty="0" err="1" smtClean="0"/>
              <a:t>MTracer</a:t>
            </a:r>
            <a:r>
              <a:rPr kumimoji="0" lang="zh-CN" altLang="en-US" dirty="0" smtClean="0"/>
              <a:t>可以处理超过</a:t>
            </a:r>
            <a:r>
              <a:rPr kumimoji="0" lang="en-US" altLang="zh-CN" dirty="0" smtClean="0"/>
              <a:t>200</a:t>
            </a:r>
            <a:r>
              <a:rPr kumimoji="0" lang="zh-CN" altLang="en-US" dirty="0" smtClean="0"/>
              <a:t>个节点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804498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最后总结，</a:t>
            </a:r>
            <a:r>
              <a:rPr kumimoji="0" lang="en-US" altLang="zh-CN" dirty="0" err="1" smtClean="0"/>
              <a:t>MTracer</a:t>
            </a:r>
            <a:r>
              <a:rPr kumimoji="0" lang="zh-CN" altLang="en-US" dirty="0" smtClean="0"/>
              <a:t>轻量级，效率高，实时，适合于对中等规模的分布式系统进行监测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未来工作，一个自动插装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二是既然我们有了一个插装实例，我们可以用这个插装实例来进行数据收集，为那些基于</a:t>
            </a:r>
            <a:r>
              <a:rPr kumimoji="0" lang="en-US" altLang="zh-CN" dirty="0" smtClean="0"/>
              <a:t>Trace</a:t>
            </a:r>
            <a:r>
              <a:rPr kumimoji="0" lang="zh-CN" altLang="en-US" dirty="0" smtClean="0"/>
              <a:t>的研究提供一个数据集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三是基于该监测框架做一些故障检测的工作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963041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优化前，</a:t>
            </a:r>
            <a:r>
              <a:rPr kumimoji="0" lang="en-US" altLang="zh-CN" dirty="0" err="1" smtClean="0"/>
              <a:t>Q_Event</a:t>
            </a:r>
            <a:r>
              <a:rPr kumimoji="0" lang="zh-CN" altLang="en-US" dirty="0" smtClean="0"/>
              <a:t>和</a:t>
            </a:r>
            <a:r>
              <a:rPr kumimoji="0" lang="en-US" altLang="zh-CN" dirty="0" err="1" smtClean="0"/>
              <a:t>Q_Edge</a:t>
            </a:r>
            <a:r>
              <a:rPr kumimoji="0" lang="zh-CN" altLang="en-US" dirty="0" smtClean="0"/>
              <a:t>是这样工作的，只要队列中有报文，就马上存入数据库，一次存一个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批量插入式当队列中记录的个数超过一定阈值，或者离上次写数据库的时间超过一定限度，再一次性将多条记录写入到数据库中，数据库提供的批量写入操作是高效的，比逐条写入效率高很多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904916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同样的，对于</a:t>
            </a:r>
            <a:r>
              <a:rPr kumimoji="0" lang="en-US" altLang="zh-CN" dirty="0" smtClean="0"/>
              <a:t>Trace</a:t>
            </a:r>
            <a:r>
              <a:rPr kumimoji="0" lang="zh-CN" altLang="en-US" dirty="0" smtClean="0"/>
              <a:t>和</a:t>
            </a:r>
            <a:r>
              <a:rPr kumimoji="0" lang="en-US" altLang="zh-CN" dirty="0" smtClean="0"/>
              <a:t>Operation</a:t>
            </a:r>
            <a:r>
              <a:rPr kumimoji="0" lang="zh-CN" altLang="en-US" dirty="0" smtClean="0"/>
              <a:t>，在优化前也是将记录存入到队列中，然后逐条写入，其实可以利用记录在队列中停留的时间，在内存中进行信息合并，将多个记录合并为一个，然后再写数据库，减少数据库操作的次数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当一条记录存入到队列之前，先跟队列中的元素进行比较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如果有属于同一</a:t>
            </a:r>
            <a:r>
              <a:rPr kumimoji="0" lang="en-US" altLang="zh-CN" dirty="0" smtClean="0"/>
              <a:t>Trace</a:t>
            </a:r>
            <a:r>
              <a:rPr kumimoji="0" lang="zh-CN" altLang="en-US" dirty="0" smtClean="0"/>
              <a:t>的记录，则在内存中将这两个记录的信息进行合并</a:t>
            </a:r>
            <a:r>
              <a:rPr kumimoji="0" lang="en-US" altLang="zh-CN" dirty="0" smtClean="0"/>
              <a:t>,</a:t>
            </a:r>
            <a:r>
              <a:rPr kumimoji="0" lang="zh-CN" altLang="en-US" dirty="0" smtClean="0"/>
              <a:t>这样就减少了一个记录的数据库操作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当队列元素超过一定个数，或者设定时间到了，则将队列中的信息依次写入到数据库中。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这样就将部分数据库操作移到了内存中，提高了效率</a:t>
            </a:r>
            <a:endParaRPr kumimoji="0"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29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80504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许多公司和机构都搭建了自己的分布式系统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这些系统通常包含几十到几百个节点，属于中等规模的分布式系统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为这些公司和机构带来便利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但是由于软硬件的问题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分布式系统常常会发生功能和性能上的故障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而且这些故障很难定位，也很难在设计阶段完全解决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因此，我们需要对分布式系统进行监测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了解系统的行为和运行状态，当发生故障时，帮助进行定位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15462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监测可以分为面向资源和面向请求路径的监测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面向资源的监测主要是监测系统运行过程中的资源使用情况，如</a:t>
            </a:r>
            <a:r>
              <a:rPr kumimoji="0" lang="en-US" altLang="zh-CN" dirty="0" smtClean="0"/>
              <a:t>CPU</a:t>
            </a:r>
            <a:r>
              <a:rPr kumimoji="0" lang="zh-CN" altLang="en-US" dirty="0" smtClean="0"/>
              <a:t>和内存等，代表有</a:t>
            </a:r>
            <a:r>
              <a:rPr kumimoji="0" lang="en-US" altLang="zh-CN" dirty="0" smtClean="0"/>
              <a:t>Ganglia</a:t>
            </a:r>
            <a:r>
              <a:rPr kumimoji="0" lang="zh-CN" altLang="en-US" dirty="0" smtClean="0"/>
              <a:t>，</a:t>
            </a:r>
            <a:r>
              <a:rPr kumimoji="0" lang="en-US" altLang="zh-CN" dirty="0" err="1" smtClean="0"/>
              <a:t>Chukwa</a:t>
            </a:r>
            <a:r>
              <a:rPr kumimoji="0" lang="zh-CN" altLang="en-US" dirty="0" smtClean="0"/>
              <a:t>等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而面向请求路径的监测主要是监测请求在系统中的执行路径的信息，如函数调用，函数执行时间等，代表有</a:t>
            </a:r>
            <a:r>
              <a:rPr kumimoji="0" lang="en-US" altLang="zh-CN" dirty="0" smtClean="0"/>
              <a:t>X-Trace, P-Tracer, </a:t>
            </a:r>
            <a:r>
              <a:rPr kumimoji="0" lang="en-US" altLang="zh-CN" dirty="0" err="1" smtClean="0"/>
              <a:t>Zipkin</a:t>
            </a:r>
            <a:r>
              <a:rPr kumimoji="0" lang="zh-CN" altLang="en-US" dirty="0" smtClean="0"/>
              <a:t>等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endParaRPr kumimoji="0"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71164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Trace</a:t>
            </a:r>
            <a:r>
              <a:rPr lang="zh-CN" altLang="en-US" dirty="0" smtClean="0"/>
              <a:t>可以通过树的形式来表示，如这个</a:t>
            </a:r>
            <a:r>
              <a:rPr lang="en-US" altLang="zh-CN" dirty="0" smtClean="0"/>
              <a:t>Trace</a:t>
            </a:r>
            <a:r>
              <a:rPr lang="zh-CN" altLang="en-US" dirty="0" smtClean="0"/>
              <a:t>表示</a:t>
            </a:r>
            <a:r>
              <a:rPr lang="en-US" altLang="zh-CN" dirty="0" smtClean="0"/>
              <a:t>HDFS</a:t>
            </a:r>
            <a:r>
              <a:rPr lang="zh-CN" altLang="en-US" dirty="0" smtClean="0"/>
              <a:t>中的一个读文件的操作，</a:t>
            </a:r>
            <a:r>
              <a:rPr lang="en-US" altLang="zh-CN" dirty="0" smtClean="0"/>
              <a:t>Client</a:t>
            </a:r>
            <a:r>
              <a:rPr lang="zh-CN" altLang="en-US" dirty="0" smtClean="0"/>
              <a:t>先与</a:t>
            </a:r>
            <a:r>
              <a:rPr lang="en-US" altLang="zh-CN" dirty="0" err="1" smtClean="0"/>
              <a:t>Namenode</a:t>
            </a:r>
            <a:r>
              <a:rPr lang="zh-CN" altLang="en-US" dirty="0" smtClean="0"/>
              <a:t>交互，获取数据块存储的位置，然后从</a:t>
            </a:r>
            <a:r>
              <a:rPr lang="en-US" altLang="zh-CN" dirty="0" err="1" smtClean="0"/>
              <a:t>Datanode</a:t>
            </a:r>
            <a:r>
              <a:rPr lang="zh-CN" altLang="en-US" dirty="0" smtClean="0"/>
              <a:t>上读取数据块并在本地合并成文件，最后通知</a:t>
            </a:r>
            <a:r>
              <a:rPr lang="en-US" altLang="zh-CN" dirty="0" err="1" smtClean="0"/>
              <a:t>Namenode</a:t>
            </a:r>
            <a:r>
              <a:rPr lang="zh-CN" altLang="en-US" dirty="0" smtClean="0"/>
              <a:t>读取成功</a:t>
            </a:r>
            <a:endParaRPr lang="en-US" altLang="zh-CN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总体上说来，面向资源的监测偏向于收集硬件的信息，而面向请求路径的监测偏向于收集软件方面的信息，而对于理解系统的行为和进行故障定位的话，</a:t>
            </a:r>
            <a:r>
              <a:rPr lang="zh-CN" altLang="en-US" dirty="0" smtClean="0"/>
              <a:t>面向</a:t>
            </a:r>
            <a:r>
              <a:rPr lang="zh-CN" altLang="en-US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请求路径</a:t>
            </a:r>
            <a:r>
              <a:rPr lang="zh-CN" altLang="en-US" dirty="0" smtClean="0"/>
              <a:t>的</a:t>
            </a:r>
            <a:r>
              <a:rPr lang="zh-CN" altLang="en-US" dirty="0" smtClean="0"/>
              <a:t>监测收集的信息更为有用</a:t>
            </a:r>
            <a:endParaRPr lang="en-US" altLang="zh-CN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7116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当前确实存在一些面向请求路径的监测系统，如</a:t>
            </a:r>
            <a:r>
              <a:rPr kumimoji="0" lang="en-US" altLang="zh-CN" dirty="0" smtClean="0"/>
              <a:t>X-Trace</a:t>
            </a:r>
            <a:r>
              <a:rPr kumimoji="0" lang="zh-CN" altLang="en-US" dirty="0" smtClean="0"/>
              <a:t>和</a:t>
            </a:r>
            <a:r>
              <a:rPr kumimoji="0" lang="en-US" altLang="zh-CN" dirty="0" smtClean="0"/>
              <a:t>P-Tracer</a:t>
            </a:r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但是，这些系统要么是一个研究上的模型，在实际使用时功能不够，如</a:t>
            </a:r>
            <a:r>
              <a:rPr kumimoji="0" lang="en-US" altLang="zh-CN" dirty="0" smtClean="0"/>
              <a:t>X-Trace</a:t>
            </a:r>
            <a:r>
              <a:rPr kumimoji="0" lang="zh-CN" altLang="en-US" dirty="0" smtClean="0"/>
              <a:t>把</a:t>
            </a:r>
            <a:r>
              <a:rPr kumimoji="0" lang="en-US" altLang="zh-CN" dirty="0" smtClean="0"/>
              <a:t>trace</a:t>
            </a:r>
            <a:r>
              <a:rPr kumimoji="0" lang="zh-CN" altLang="en-US" dirty="0" smtClean="0"/>
              <a:t>存储在文本文件中，如果我要统计一个函数的执行次数，那就需要遍历所有的文本文件，当文本文件太多时，是无法忍受的，它的可视化界面也比较简单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另外一些监测系统是为大型分布式系统设计的，十分复杂，甚至比被监测的系统还要复杂</a:t>
            </a:r>
            <a:r>
              <a:rPr kumimoji="0" lang="en-US" altLang="zh-CN" dirty="0" smtClean="0"/>
              <a:t>,</a:t>
            </a:r>
            <a:r>
              <a:rPr kumimoji="0" lang="zh-CN" altLang="en-US" dirty="0" smtClean="0"/>
              <a:t>如</a:t>
            </a:r>
            <a:r>
              <a:rPr kumimoji="0" lang="en-US" altLang="zh-CN" dirty="0" smtClean="0"/>
              <a:t>P-Tracer</a:t>
            </a:r>
            <a:r>
              <a:rPr kumimoji="0" lang="zh-CN" altLang="en-US" dirty="0" smtClean="0"/>
              <a:t>，数据是分布式存储的，构造调用树时需要使用</a:t>
            </a:r>
            <a:r>
              <a:rPr kumimoji="0" lang="en-US" altLang="zh-CN" dirty="0" smtClean="0"/>
              <a:t>map-reduce</a:t>
            </a:r>
            <a:r>
              <a:rPr kumimoji="0" lang="zh-CN" altLang="en-US" dirty="0" smtClean="0"/>
              <a:t>过程来完成，如此复杂的监测系统自身也容易发生故障，而且可能更难恢复。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对于中等规模的分布式系统来说，需要的是一种轻量级的、高效的实时监测系统，而且提供功能丰富的可视化接口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而目前缺少这种监测系统，基于这种背景，我们给出</a:t>
            </a:r>
            <a:r>
              <a:rPr kumimoji="0" lang="en-US" altLang="zh-CN" dirty="0" err="1" smtClean="0"/>
              <a:t>MTracer</a:t>
            </a:r>
            <a:endParaRPr kumimoji="0"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46009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en-US" altLang="zh-CN" dirty="0" err="1" smtClean="0"/>
              <a:t>MTracer</a:t>
            </a:r>
            <a:r>
              <a:rPr kumimoji="0" lang="zh-CN" altLang="en-US" dirty="0" smtClean="0"/>
              <a:t>的结构，</a:t>
            </a:r>
            <a:r>
              <a:rPr kumimoji="0" lang="en-US" altLang="zh-CN" dirty="0" smtClean="0"/>
              <a:t>DS</a:t>
            </a:r>
            <a:r>
              <a:rPr kumimoji="0" lang="zh-CN" altLang="en-US" dirty="0" smtClean="0"/>
              <a:t>是一个分布式系统，部署在一个集群之中，包含</a:t>
            </a:r>
            <a:r>
              <a:rPr kumimoji="0" lang="en-US" altLang="zh-CN" dirty="0" smtClean="0"/>
              <a:t>n</a:t>
            </a:r>
            <a:r>
              <a:rPr kumimoji="0" lang="zh-CN" altLang="en-US" dirty="0" smtClean="0"/>
              <a:t>个节点，节点与节点通过网络互联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en-US" altLang="zh-CN" dirty="0" err="1" smtClean="0"/>
              <a:t>MTracer</a:t>
            </a:r>
            <a:r>
              <a:rPr kumimoji="0" lang="zh-CN" altLang="en-US" dirty="0" smtClean="0"/>
              <a:t>采用的是主从结构，需要一个服务器来汇总数据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先要对系统进行插装，在关键位置添加接口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当请求执行到这些插装的位置时，将信息收集起来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并打包成一个</a:t>
            </a:r>
            <a:r>
              <a:rPr kumimoji="0" lang="en-US" altLang="zh-CN" dirty="0" smtClean="0"/>
              <a:t>Event</a:t>
            </a:r>
            <a:r>
              <a:rPr kumimoji="0" lang="zh-CN" altLang="en-US" dirty="0" smtClean="0"/>
              <a:t>，通过发送器发送给</a:t>
            </a:r>
            <a:r>
              <a:rPr kumimoji="0" lang="en-US" altLang="zh-CN" dirty="0" smtClean="0"/>
              <a:t>Server</a:t>
            </a:r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其他节点也是一样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服务器收到一个报文后，先对其进行解析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然后将信息存储到数据库中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用户可以通过</a:t>
            </a:r>
            <a:r>
              <a:rPr kumimoji="0" lang="en-US" altLang="zh-CN" dirty="0" err="1" smtClean="0"/>
              <a:t>MTracer</a:t>
            </a:r>
            <a:r>
              <a:rPr kumimoji="0" lang="zh-CN" altLang="en-US" dirty="0" smtClean="0"/>
              <a:t>提供的可视化工具对收集的数据进行查看，掌握系统的运行行为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当发生故障时，通过这个可视化工具帮助进行故障定位，从而进行故障恢复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可以看到，整个</a:t>
            </a:r>
            <a:r>
              <a:rPr kumimoji="0" lang="en-US" altLang="zh-CN" dirty="0" err="1" smtClean="0"/>
              <a:t>MTracer</a:t>
            </a:r>
            <a:r>
              <a:rPr kumimoji="0" lang="zh-CN" altLang="en-US" dirty="0" smtClean="0"/>
              <a:t>包含三大部分</a:t>
            </a:r>
            <a:r>
              <a:rPr kumimoji="0" lang="en-US" altLang="zh-CN" dirty="0" smtClean="0"/>
              <a:t>:</a:t>
            </a:r>
            <a:r>
              <a:rPr kumimoji="0" lang="zh-CN" altLang="en-US" dirty="0" smtClean="0"/>
              <a:t>数据收集、存储和可视化</a:t>
            </a:r>
            <a:endParaRPr kumimoji="0"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23034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dirty="0" smtClean="0"/>
              <a:t>下面讲数据收集</a:t>
            </a:r>
            <a:endParaRPr kumimoji="0"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2248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en-US" altLang="zh-CN" dirty="0" smtClean="0"/>
              <a:t>Trace</a:t>
            </a:r>
            <a:r>
              <a:rPr kumimoji="0" lang="zh-CN" altLang="en-US" dirty="0" smtClean="0"/>
              <a:t>由</a:t>
            </a:r>
            <a:r>
              <a:rPr kumimoji="0" lang="en-US" altLang="zh-CN" dirty="0" smtClean="0"/>
              <a:t>Event</a:t>
            </a:r>
            <a:r>
              <a:rPr kumimoji="0" lang="zh-CN" altLang="en-US" dirty="0" smtClean="0"/>
              <a:t>和</a:t>
            </a:r>
            <a:r>
              <a:rPr kumimoji="0" lang="en-US" altLang="zh-CN" dirty="0" smtClean="0"/>
              <a:t>Event</a:t>
            </a:r>
            <a:r>
              <a:rPr kumimoji="0" lang="zh-CN" altLang="en-US" dirty="0" smtClean="0"/>
              <a:t>之间的关系组成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en-US" altLang="zh-CN" dirty="0" smtClean="0"/>
              <a:t>Event</a:t>
            </a:r>
            <a:r>
              <a:rPr kumimoji="0" lang="zh-CN" altLang="en-US" dirty="0" smtClean="0"/>
              <a:t>记录一些关键的信息，如函数名，执行时间等，这些信息大多是自动收集的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而</a:t>
            </a:r>
            <a:r>
              <a:rPr kumimoji="0" lang="en-US" altLang="zh-CN" dirty="0" smtClean="0"/>
              <a:t>relationship</a:t>
            </a:r>
            <a:r>
              <a:rPr kumimoji="0" lang="zh-CN" altLang="en-US" dirty="0" smtClean="0"/>
              <a:t>记录了</a:t>
            </a:r>
            <a:r>
              <a:rPr kumimoji="0" lang="en-US" altLang="zh-CN" dirty="0" smtClean="0"/>
              <a:t>Event</a:t>
            </a:r>
            <a:r>
              <a:rPr kumimoji="0" lang="zh-CN" altLang="en-US" dirty="0" smtClean="0"/>
              <a:t>与</a:t>
            </a:r>
            <a:r>
              <a:rPr kumimoji="0" lang="en-US" altLang="zh-CN" dirty="0" smtClean="0"/>
              <a:t>Event</a:t>
            </a:r>
            <a:r>
              <a:rPr kumimoji="0" lang="zh-CN" altLang="en-US" dirty="0" smtClean="0"/>
              <a:t>之间的关系，如函数调用、跨机通信等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记录</a:t>
            </a:r>
            <a:r>
              <a:rPr kumimoji="0" lang="en-US" altLang="zh-CN" dirty="0" smtClean="0"/>
              <a:t>Relationship</a:t>
            </a:r>
            <a:r>
              <a:rPr kumimoji="0" lang="zh-CN" altLang="en-US" dirty="0" smtClean="0"/>
              <a:t>的机制稍微复杂一些</a:t>
            </a:r>
            <a:endParaRPr kumimoji="0"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为每个</a:t>
            </a:r>
            <a:r>
              <a:rPr kumimoji="0" lang="en-US" altLang="zh-CN" dirty="0" smtClean="0"/>
              <a:t>Trace</a:t>
            </a:r>
            <a:r>
              <a:rPr kumimoji="0" lang="zh-CN" altLang="en-US" dirty="0" smtClean="0"/>
              <a:t>分配一个</a:t>
            </a:r>
            <a:r>
              <a:rPr kumimoji="0" lang="en-US" altLang="zh-CN" dirty="0" smtClean="0"/>
              <a:t>ID</a:t>
            </a:r>
            <a:r>
              <a:rPr kumimoji="0" lang="zh-CN" altLang="en-US" dirty="0" smtClean="0"/>
              <a:t>，用来区别不同的</a:t>
            </a:r>
            <a:r>
              <a:rPr kumimoji="0" lang="en-US" altLang="zh-CN" dirty="0" smtClean="0"/>
              <a:t>Trace</a:t>
            </a:r>
          </a:p>
          <a:p>
            <a:pPr eaLnBrk="1" hangingPunct="1">
              <a:spcBef>
                <a:spcPct val="0"/>
              </a:spcBef>
            </a:pPr>
            <a:r>
              <a:rPr kumimoji="0" lang="zh-CN" altLang="en-US" dirty="0" smtClean="0"/>
              <a:t>但是为了降低开销，我们不为每个</a:t>
            </a:r>
            <a:r>
              <a:rPr kumimoji="0" lang="en-US" altLang="zh-CN" dirty="0" smtClean="0"/>
              <a:t>Event</a:t>
            </a:r>
            <a:r>
              <a:rPr kumimoji="0" lang="zh-CN" altLang="en-US" dirty="0" smtClean="0"/>
              <a:t>分配一个</a:t>
            </a:r>
            <a:r>
              <a:rPr kumimoji="0" lang="en-US" altLang="zh-CN" dirty="0" err="1" smtClean="0"/>
              <a:t>EventID</a:t>
            </a:r>
            <a:r>
              <a:rPr kumimoji="0" lang="zh-CN" altLang="en-US" dirty="0" smtClean="0"/>
              <a:t>，而是引入</a:t>
            </a:r>
            <a:r>
              <a:rPr kumimoji="0" lang="en-US" altLang="zh-CN" dirty="0" smtClean="0"/>
              <a:t>NID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zh-CN" dirty="0" smtClean="0"/>
              <a:t>NID</a:t>
            </a:r>
            <a:r>
              <a:rPr kumimoji="0" lang="zh-CN" altLang="en-US" dirty="0" smtClean="0"/>
              <a:t>可以理解为线程的临时</a:t>
            </a:r>
            <a:r>
              <a:rPr kumimoji="0" lang="en-US" altLang="zh-CN" dirty="0" smtClean="0"/>
              <a:t>ID</a:t>
            </a:r>
            <a:r>
              <a:rPr kumimoji="0" lang="zh-CN" altLang="en-US" dirty="0" smtClean="0"/>
              <a:t>。</a:t>
            </a:r>
            <a:endParaRPr kumimoji="0" lang="en-US" altLang="zh-CN" dirty="0" smtClean="0"/>
          </a:p>
          <a:p>
            <a:endParaRPr lang="zh-CN" altLang="en-US" dirty="0" smtClean="0"/>
          </a:p>
          <a:p>
            <a:endParaRPr lang="en-US" altLang="zh-CN" dirty="0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F27D8F-916C-438A-9DD3-DF56C247B26B}" type="slidenum">
              <a:rPr lang="en-US" altLang="zh-CN" smtClean="0"/>
              <a:pPr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1" descr="\\psf\Home\Desktop\tmp\ppt底图\01 封面.jpg"/>
          <p:cNvPicPr>
            <a:picLocks noChangeAspect="1" noChangeArrowheads="1"/>
          </p:cNvPicPr>
          <p:nvPr userDrawn="1"/>
        </p:nvPicPr>
        <p:blipFill rotWithShape="1">
          <a:blip r:embed="rId2"/>
          <a:srcRect r="4484" b="4097"/>
          <a:stretch/>
        </p:blipFill>
        <p:spPr bwMode="auto">
          <a:xfrm>
            <a:off x="-28791" y="-2591"/>
            <a:ext cx="9262767" cy="689020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28118"/>
            <a:ext cx="8040176" cy="1541120"/>
          </a:xfrm>
        </p:spPr>
        <p:txBody>
          <a:bodyPr>
            <a:normAutofit/>
          </a:bodyPr>
          <a:lstStyle>
            <a:lvl1pPr>
              <a:defRPr sz="4400">
                <a:latin typeface="Times New Roman" pitchFamily="18" charset="0"/>
                <a:ea typeface="华文中宋" pitchFamily="2" charset="-122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051" y="4698640"/>
            <a:ext cx="6400800" cy="115058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97" y="186819"/>
            <a:ext cx="3304903" cy="92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 userDrawn="1"/>
        </p:nvSpPr>
        <p:spPr>
          <a:xfrm>
            <a:off x="6824870" y="186819"/>
            <a:ext cx="1901106" cy="8854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988528" y="162429"/>
            <a:ext cx="1089212" cy="94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7952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华文中宋" pitchFamily="2" charset="-122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ü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7938" y="6565900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>
                <a:solidFill>
                  <a:prstClr val="black"/>
                </a:solidFill>
              </a:rPr>
              <a:t>2010</a:t>
            </a:r>
            <a:r>
              <a:rPr lang="zh-CN" altLang="en-US" smtClean="0">
                <a:solidFill>
                  <a:prstClr val="black"/>
                </a:solidFill>
              </a:rPr>
              <a:t>年</a:t>
            </a:r>
            <a:r>
              <a:rPr lang="en-US" altLang="zh-CN" dirty="0" smtClean="0">
                <a:solidFill>
                  <a:prstClr val="black"/>
                </a:solidFill>
              </a:rPr>
              <a:t>11</a:t>
            </a:r>
            <a:r>
              <a:rPr lang="zh-CN" altLang="en-US" smtClean="0">
                <a:solidFill>
                  <a:prstClr val="black"/>
                </a:solidFill>
              </a:rPr>
              <a:t>月</a:t>
            </a:r>
            <a:r>
              <a:rPr lang="en-US" altLang="zh-CN" dirty="0" smtClean="0">
                <a:solidFill>
                  <a:prstClr val="black"/>
                </a:solidFill>
              </a:rPr>
              <a:t>24</a:t>
            </a:r>
            <a:r>
              <a:rPr lang="zh-CN" altLang="en-US" smtClean="0">
                <a:solidFill>
                  <a:prstClr val="black"/>
                </a:solidFill>
              </a:rPr>
              <a:t>日</a:t>
            </a:r>
            <a:r>
              <a:rPr lang="en-US" altLang="zh-CN" dirty="0" smtClean="0">
                <a:solidFill>
                  <a:prstClr val="black"/>
                </a:solidFill>
              </a:rPr>
              <a:t>.</a:t>
            </a:r>
            <a:r>
              <a:rPr lang="zh-CN" altLang="en-US" smtClean="0">
                <a:solidFill>
                  <a:prstClr val="black"/>
                </a:solidFill>
              </a:rPr>
              <a:t>北京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753981" y="6494337"/>
            <a:ext cx="5303519" cy="292100"/>
          </a:xfrm>
        </p:spPr>
        <p:txBody>
          <a:bodyPr/>
          <a:lstStyle>
            <a:lvl1pPr>
              <a:defRPr sz="2000" b="0" smtClean="0">
                <a:solidFill>
                  <a:schemeClr val="bg1"/>
                </a:solidFill>
                <a:latin typeface="方正美黑简体" pitchFamily="2" charset="-122"/>
                <a:ea typeface="方正美黑简体" pitchFamily="2" charset="-122"/>
              </a:defRPr>
            </a:lvl1pPr>
          </a:lstStyle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010400" y="6485986"/>
            <a:ext cx="2133600" cy="293687"/>
          </a:xfrm>
        </p:spPr>
        <p:txBody>
          <a:bodyPr/>
          <a:lstStyle>
            <a:lvl1pPr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C57FF1E-7C93-46C5-B1AE-E40CFF3E713C}" type="slidenum">
              <a:rPr lang="en-US" altLang="zh-CN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7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22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7938" y="6565900"/>
            <a:ext cx="2133600" cy="2921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prstClr val="black"/>
                </a:solidFill>
              </a:rPr>
              <a:t>2010</a:t>
            </a:r>
            <a:r>
              <a:rPr lang="zh-CN" altLang="en-US" smtClean="0">
                <a:solidFill>
                  <a:prstClr val="black"/>
                </a:solidFill>
              </a:rPr>
              <a:t>年</a:t>
            </a:r>
            <a:r>
              <a:rPr lang="en-US" altLang="zh-CN" dirty="0" smtClean="0">
                <a:solidFill>
                  <a:prstClr val="black"/>
                </a:solidFill>
              </a:rPr>
              <a:t>11</a:t>
            </a:r>
            <a:r>
              <a:rPr lang="zh-CN" altLang="en-US" smtClean="0">
                <a:solidFill>
                  <a:prstClr val="black"/>
                </a:solidFill>
              </a:rPr>
              <a:t>月</a:t>
            </a:r>
            <a:r>
              <a:rPr lang="en-US" altLang="zh-CN" dirty="0" smtClean="0">
                <a:solidFill>
                  <a:prstClr val="black"/>
                </a:solidFill>
              </a:rPr>
              <a:t>24</a:t>
            </a:r>
            <a:r>
              <a:rPr lang="zh-CN" altLang="en-US" smtClean="0">
                <a:solidFill>
                  <a:prstClr val="black"/>
                </a:solidFill>
              </a:rPr>
              <a:t>日</a:t>
            </a:r>
            <a:r>
              <a:rPr lang="en-US" altLang="zh-CN" dirty="0" smtClean="0">
                <a:solidFill>
                  <a:prstClr val="black"/>
                </a:solidFill>
              </a:rPr>
              <a:t>.</a:t>
            </a:r>
            <a:r>
              <a:rPr lang="zh-CN" altLang="en-US" smtClean="0">
                <a:solidFill>
                  <a:prstClr val="black"/>
                </a:solidFill>
              </a:rPr>
              <a:t>北京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5D06B-E92E-43CC-8B99-FC23B7719F88}" type="slidenum">
              <a:rPr lang="en-US" altLang="zh-CN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pic>
        <p:nvPicPr>
          <p:cNvPr id="816130" name="Picture 2" descr="\\psf\Home\Desktop\tmp\ppt底图\03 封面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5917" y="659"/>
            <a:ext cx="9149917" cy="6863951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6290" y="3178629"/>
            <a:ext cx="7016750" cy="828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955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1192"/>
            <a:ext cx="7016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8940"/>
            <a:ext cx="8229600" cy="491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5288" y="6474459"/>
            <a:ext cx="3482975" cy="2921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000" b="0" dirty="0" smtClean="0">
                <a:solidFill>
                  <a:schemeClr val="bg1"/>
                </a:solidFill>
                <a:latin typeface="方正美黑简体" pitchFamily="2" charset="-122"/>
                <a:ea typeface="方正美黑简体" pitchFamily="2" charset="-122"/>
                <a:cs typeface="Times New Roman" pitchFamily="18" charset="0"/>
              </a:defRPr>
            </a:lvl1pPr>
          </a:lstStyle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332"/>
            <a:ext cx="2133600" cy="2936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65A5D06B-E92E-43CC-8B99-FC23B7719F88}" type="slidenum">
              <a:rPr lang="en-US" altLang="zh-CN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53" r:id="rId3"/>
    <p:sldLayoutId id="214748375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华文中宋" pitchFamily="2" charset="-122"/>
          <a:cs typeface="Times New Roman" pitchFamily="18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charset="0"/>
          <a:ea typeface="华文中宋" pitchFamily="2" charset="-122"/>
          <a:cs typeface="Times New Roman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charset="0"/>
          <a:ea typeface="华文中宋" pitchFamily="2" charset="-122"/>
          <a:cs typeface="Times New Roman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charset="0"/>
          <a:ea typeface="华文中宋" pitchFamily="2" charset="-122"/>
          <a:cs typeface="Times New Roman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charset="0"/>
          <a:ea typeface="华文中宋" pitchFamily="2" charset="-122"/>
          <a:cs typeface="Times New Roman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charset="0"/>
          <a:ea typeface="ＭＳ Ｐゴシック" charset="0"/>
          <a:cs typeface="Times New Roman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charset="0"/>
          <a:ea typeface="ＭＳ Ｐゴシック" charset="0"/>
          <a:cs typeface="Times New Roman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charset="0"/>
          <a:ea typeface="ＭＳ Ｐゴシック" charset="0"/>
          <a:cs typeface="Times New Roman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charset="0"/>
          <a:ea typeface="ＭＳ Ｐゴシック" charset="0"/>
          <a:cs typeface="Times New Roman" charset="0"/>
        </a:defRPr>
      </a:lvl9pPr>
    </p:titleStyle>
    <p:bodyStyle>
      <a:lvl1pPr marL="342900" indent="-34290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Wingdings" pitchFamily="2" charset="2"/>
        <a:buChar char="²"/>
        <a:defRPr sz="3200" b="1" kern="1200">
          <a:solidFill>
            <a:srgbClr val="17375E"/>
          </a:solidFill>
          <a:latin typeface="Times New Roman"/>
          <a:ea typeface="黑体"/>
          <a:cs typeface="Times New Roman"/>
        </a:defRPr>
      </a:lvl1pPr>
      <a:lvl2pPr marL="742950" indent="-28575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7375E"/>
          </a:solidFill>
          <a:latin typeface="Times New Roman"/>
          <a:ea typeface="黑体"/>
          <a:cs typeface="Times New Roman"/>
        </a:defRPr>
      </a:lvl2pPr>
      <a:lvl3pPr marL="1143000" indent="-22860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7375E"/>
          </a:solidFill>
          <a:latin typeface="Times New Roman"/>
          <a:ea typeface="黑体"/>
          <a:cs typeface="Times New Roman"/>
        </a:defRPr>
      </a:lvl3pPr>
      <a:lvl4pPr marL="1600200" indent="-22860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Times New Roman"/>
          <a:ea typeface="黑体"/>
          <a:cs typeface="Times New Roman"/>
        </a:defRPr>
      </a:lvl4pPr>
      <a:lvl5pPr marL="2057400" indent="-22860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Times New Roman"/>
          <a:ea typeface="黑体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107053" y="2699927"/>
            <a:ext cx="8585200" cy="153987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4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大黑简体" pitchFamily="2" charset="-122"/>
                <a:ea typeface="方正大黑简体" pitchFamily="2" charset="-122"/>
              </a:rPr>
              <a:t/>
            </a:r>
            <a:br>
              <a:rPr lang="en-US" altLang="zh-CN" sz="4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大黑简体" pitchFamily="2" charset="-122"/>
                <a:ea typeface="方正大黑简体" pitchFamily="2" charset="-122"/>
              </a:rPr>
            </a:br>
            <a:r>
              <a:rPr lang="en-US" altLang="zh-CN" sz="4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大黑简体" pitchFamily="2" charset="-122"/>
                <a:ea typeface="方正大黑简体" pitchFamily="2" charset="-122"/>
              </a:rPr>
              <a:t/>
            </a:r>
            <a:br>
              <a:rPr lang="en-US" altLang="zh-CN" sz="4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大黑简体" pitchFamily="2" charset="-122"/>
                <a:ea typeface="方正大黑简体" pitchFamily="2" charset="-122"/>
              </a:rPr>
            </a:br>
            <a:endParaRPr lang="zh-CN" altLang="en-US" sz="4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方正大黑简体" pitchFamily="2" charset="-122"/>
              <a:ea typeface="方正大黑简体" pitchFamily="2" charset="-122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493790" y="2275967"/>
            <a:ext cx="8198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 spc="50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MTracer</a:t>
            </a:r>
            <a:r>
              <a:rPr lang="en-US" altLang="zh-CN" sz="2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: A Trace-oriented Monitoring Framework</a:t>
            </a:r>
            <a:br>
              <a:rPr lang="en-US" altLang="zh-CN" sz="2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</a:br>
            <a:r>
              <a:rPr lang="en-US" altLang="zh-CN" sz="2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for </a:t>
            </a:r>
            <a:br>
              <a:rPr lang="en-US" altLang="zh-CN" sz="2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</a:br>
            <a:r>
              <a:rPr lang="en-US" altLang="zh-CN" sz="2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Medium-scale Distributed Systems</a:t>
            </a:r>
            <a:r>
              <a:rPr lang="zh-CN" altLang="en-US" sz="2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endParaRPr lang="en-US" altLang="zh-CN" sz="2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392622" y="4992406"/>
            <a:ext cx="6400800" cy="75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College of Computer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National University of Defense Technology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345228" y="4058496"/>
            <a:ext cx="6495588" cy="857710"/>
          </a:xfrm>
        </p:spPr>
        <p:txBody>
          <a:bodyPr>
            <a:normAutofit/>
          </a:bodyPr>
          <a:lstStyle/>
          <a:p>
            <a:pPr algn="ctr"/>
            <a:r>
              <a:rPr lang="en-US" altLang="zh-CN" sz="2000" dirty="0" err="1">
                <a:solidFill>
                  <a:schemeClr val="bg1">
                    <a:lumMod val="95000"/>
                  </a:schemeClr>
                </a:solidFill>
              </a:rPr>
              <a:t>Jingwen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</a:rPr>
              <a:t> Zhou, </a:t>
            </a:r>
            <a:r>
              <a:rPr lang="en-US" altLang="zh-CN" sz="2000" u="sng" dirty="0" err="1">
                <a:solidFill>
                  <a:schemeClr val="bg1">
                    <a:lumMod val="95000"/>
                  </a:schemeClr>
                </a:solidFill>
              </a:rPr>
              <a:t>Zhenbang</a:t>
            </a:r>
            <a:r>
              <a:rPr lang="en-US" altLang="zh-CN" sz="2000" u="sng" dirty="0">
                <a:solidFill>
                  <a:schemeClr val="bg1">
                    <a:lumMod val="95000"/>
                  </a:schemeClr>
                </a:solidFill>
              </a:rPr>
              <a:t> Chen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altLang="zh-CN" sz="2000" dirty="0" err="1">
                <a:solidFill>
                  <a:schemeClr val="bg1">
                    <a:lumMod val="95000"/>
                  </a:schemeClr>
                </a:solidFill>
              </a:rPr>
              <a:t>Haibo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sz="2000" dirty="0" err="1">
                <a:solidFill>
                  <a:schemeClr val="bg1">
                    <a:lumMod val="95000"/>
                  </a:schemeClr>
                </a:solidFill>
              </a:rPr>
              <a:t>Mi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</a:rPr>
              <a:t>, and </a:t>
            </a:r>
            <a:r>
              <a:rPr lang="en-US" altLang="zh-CN" sz="2000" dirty="0" err="1">
                <a:solidFill>
                  <a:schemeClr val="bg1">
                    <a:lumMod val="95000"/>
                  </a:schemeClr>
                </a:solidFill>
              </a:rPr>
              <a:t>Ji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sz="2000" dirty="0" smtClean="0">
                <a:solidFill>
                  <a:schemeClr val="bg1">
                    <a:lumMod val="95000"/>
                  </a:schemeClr>
                </a:solidFill>
              </a:rPr>
              <a:t>Wang</a:t>
            </a:r>
          </a:p>
          <a:p>
            <a:pPr algn="ctr"/>
            <a:r>
              <a:rPr lang="en-US" altLang="zh-CN" sz="2000" b="0" i="1" dirty="0" smtClean="0">
                <a:solidFill>
                  <a:schemeClr val="bg1">
                    <a:lumMod val="95000"/>
                  </a:schemeClr>
                </a:solidFill>
              </a:rPr>
              <a:t>{</a:t>
            </a:r>
            <a:r>
              <a:rPr lang="en-US" altLang="zh-CN" sz="2000" b="0" i="1" dirty="0" err="1" smtClean="0">
                <a:solidFill>
                  <a:schemeClr val="bg1">
                    <a:lumMod val="95000"/>
                  </a:schemeClr>
                </a:solidFill>
              </a:rPr>
              <a:t>jwzhou</a:t>
            </a:r>
            <a:r>
              <a:rPr lang="en-US" altLang="zh-CN" sz="2000" b="0" i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altLang="zh-CN" sz="2000" b="0" i="1" dirty="0" err="1" smtClean="0">
                <a:solidFill>
                  <a:schemeClr val="bg1">
                    <a:lumMod val="95000"/>
                  </a:schemeClr>
                </a:solidFill>
              </a:rPr>
              <a:t>zbchen</a:t>
            </a:r>
            <a:r>
              <a:rPr lang="en-US" altLang="zh-CN" sz="2000" b="0" i="1" dirty="0" smtClean="0">
                <a:solidFill>
                  <a:schemeClr val="bg1">
                    <a:lumMod val="95000"/>
                  </a:schemeClr>
                </a:solidFill>
              </a:rPr>
              <a:t>}@nudt.edu.cn</a:t>
            </a:r>
            <a:endParaRPr lang="en-US" altLang="zh-CN" sz="2000" b="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1020" y="6211669"/>
            <a:ext cx="9228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buFont typeface="Arial" pitchFamily="34" charset="0"/>
              <a:buNone/>
            </a:pPr>
            <a:r>
              <a:rPr lang="en-US" altLang="zh-CN" dirty="0"/>
              <a:t>This work is supported </a:t>
            </a:r>
            <a:r>
              <a:rPr lang="en-US" altLang="zh-CN" dirty="0" smtClean="0"/>
              <a:t>by:</a:t>
            </a:r>
          </a:p>
          <a:p>
            <a:pPr algn="r">
              <a:spcBef>
                <a:spcPts val="0"/>
              </a:spcBef>
              <a:buFont typeface="Arial" pitchFamily="34" charset="0"/>
              <a:buNone/>
            </a:pPr>
            <a:r>
              <a:rPr lang="en-US" altLang="zh-CN" b="1" i="1" dirty="0" err="1" smtClean="0"/>
              <a:t>iVCE</a:t>
            </a:r>
            <a:r>
              <a:rPr lang="en-US" altLang="zh-CN" b="1" i="1" dirty="0" smtClean="0"/>
              <a:t> National Basic Research Program of China</a:t>
            </a:r>
            <a:endParaRPr lang="en-US" altLang="zh-CN" b="1" i="1" dirty="0"/>
          </a:p>
        </p:txBody>
      </p:sp>
    </p:spTree>
    <p:extLst>
      <p:ext uri="{BB962C8B-B14F-4D97-AF65-F5344CB8AC3E}">
        <p14:creationId xmlns:p14="http://schemas.microsoft.com/office/powerpoint/2010/main" val="187051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4"/>
    </mc:Choice>
    <mc:Fallback xmlns="">
      <p:transition spd="slow" advTm="1195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8"/>
        <p14:stopEvt time="11890" objId="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Trace Recording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154113"/>
            <a:ext cx="9144000" cy="2446824"/>
          </a:xfrm>
          <a:prstGeom prst="rect">
            <a:avLst/>
          </a:prstGeom>
          <a:solidFill>
            <a:schemeClr val="bg2"/>
          </a:soli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kumimoji="0" lang="en-US" altLang="zh-CN" sz="1800" dirty="0">
                <a:solidFill>
                  <a:srgbClr val="000000"/>
                </a:solidFill>
              </a:rPr>
              <a:t>Assigning a new </a:t>
            </a:r>
            <a:r>
              <a:rPr kumimoji="0" lang="en-US" altLang="zh-CN" sz="1800" dirty="0" smtClean="0">
                <a:solidFill>
                  <a:srgbClr val="000000"/>
                </a:solidFill>
              </a:rPr>
              <a:t>NID </a:t>
            </a:r>
            <a:r>
              <a:rPr kumimoji="0" lang="en-US" altLang="zh-CN" sz="1800" dirty="0">
                <a:solidFill>
                  <a:srgbClr val="000000"/>
                </a:solidFill>
              </a:rPr>
              <a:t>when a trace starts.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kumimoji="0" lang="en-US" altLang="zh-CN" sz="1800" dirty="0">
                <a:solidFill>
                  <a:srgbClr val="000000"/>
                </a:solidFill>
              </a:rPr>
              <a:t>Each time a node communicates with a remote node, assigns a new </a:t>
            </a:r>
            <a:r>
              <a:rPr kumimoji="0" lang="en-US" altLang="zh-CN" sz="1800" dirty="0" smtClean="0">
                <a:solidFill>
                  <a:srgbClr val="000000"/>
                </a:solidFill>
              </a:rPr>
              <a:t>NID </a:t>
            </a:r>
            <a:r>
              <a:rPr kumimoji="0" lang="en-US" altLang="zh-CN" sz="1800" dirty="0">
                <a:solidFill>
                  <a:srgbClr val="000000"/>
                </a:solidFill>
              </a:rPr>
              <a:t>for the remote node, and preserves the local </a:t>
            </a:r>
            <a:r>
              <a:rPr kumimoji="0" lang="en-US" altLang="zh-CN" sz="1800" dirty="0" smtClean="0">
                <a:solidFill>
                  <a:srgbClr val="000000"/>
                </a:solidFill>
              </a:rPr>
              <a:t>NID.</a:t>
            </a:r>
            <a:endParaRPr kumimoji="0" lang="en-US" altLang="zh-CN" sz="18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kumimoji="0" lang="en-US" altLang="zh-CN" sz="1800" dirty="0">
                <a:solidFill>
                  <a:srgbClr val="000000"/>
                </a:solidFill>
              </a:rPr>
              <a:t>When generating an event, records local </a:t>
            </a:r>
            <a:r>
              <a:rPr kumimoji="0" lang="en-US" altLang="zh-CN" sz="1800" dirty="0" smtClean="0">
                <a:solidFill>
                  <a:srgbClr val="000000"/>
                </a:solidFill>
              </a:rPr>
              <a:t>NID, </a:t>
            </a:r>
            <a:r>
              <a:rPr kumimoji="0" lang="en-US" altLang="zh-CN" sz="1800" dirty="0">
                <a:solidFill>
                  <a:srgbClr val="000000"/>
                </a:solidFill>
              </a:rPr>
              <a:t>together with the start and end time stamps.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kumimoji="0" lang="en-US" altLang="zh-CN" sz="1800" dirty="0">
                <a:solidFill>
                  <a:srgbClr val="000000"/>
                </a:solidFill>
              </a:rPr>
              <a:t>The first time of generating an event after a new </a:t>
            </a:r>
            <a:r>
              <a:rPr kumimoji="0" lang="en-US" altLang="zh-CN" sz="1800" dirty="0" smtClean="0">
                <a:solidFill>
                  <a:srgbClr val="000000"/>
                </a:solidFill>
              </a:rPr>
              <a:t>NID </a:t>
            </a:r>
            <a:r>
              <a:rPr kumimoji="0" lang="en-US" altLang="zh-CN" sz="1800" dirty="0">
                <a:solidFill>
                  <a:srgbClr val="000000"/>
                </a:solidFill>
              </a:rPr>
              <a:t>assigned, an additional event also created, called edge, recording the information of the causal relationship.</a:t>
            </a:r>
            <a:endParaRPr kumimoji="0" lang="zh-CN" altLang="en-US" sz="1800" dirty="0">
              <a:solidFill>
                <a:srgbClr val="000000"/>
              </a:solidFill>
            </a:endParaRPr>
          </a:p>
        </p:txBody>
      </p: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201613" y="3543301"/>
            <a:ext cx="4422775" cy="2544763"/>
            <a:chOff x="220630" y="847438"/>
            <a:chExt cx="4423378" cy="2545231"/>
          </a:xfrm>
        </p:grpSpPr>
        <p:sp>
          <p:nvSpPr>
            <p:cNvPr id="8" name="矩形 7"/>
            <p:cNvSpPr/>
            <p:nvPr/>
          </p:nvSpPr>
          <p:spPr>
            <a:xfrm>
              <a:off x="220630" y="1249151"/>
              <a:ext cx="4001045" cy="128611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20630" y="2678163"/>
              <a:ext cx="4001045" cy="71450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矩形 8"/>
            <p:cNvSpPr>
              <a:spLocks noChangeArrowheads="1"/>
            </p:cNvSpPr>
            <p:nvPr/>
          </p:nvSpPr>
          <p:spPr bwMode="auto">
            <a:xfrm>
              <a:off x="220630" y="2178223"/>
              <a:ext cx="6976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>
                  <a:latin typeface="Times New Roman" pitchFamily="18" charset="0"/>
                  <a:cs typeface="Times New Roman" pitchFamily="18" charset="0"/>
                </a:rPr>
                <a:t>Node</a:t>
              </a:r>
              <a:r>
                <a:rPr lang="en-US" altLang="zh-CN" sz="16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sz="16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矩形 9"/>
            <p:cNvSpPr>
              <a:spLocks noChangeArrowheads="1"/>
            </p:cNvSpPr>
            <p:nvPr/>
          </p:nvSpPr>
          <p:spPr bwMode="auto">
            <a:xfrm>
              <a:off x="220630" y="3035479"/>
              <a:ext cx="6976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>
                  <a:latin typeface="Times New Roman" pitchFamily="18" charset="0"/>
                  <a:cs typeface="Times New Roman" pitchFamily="18" charset="0"/>
                </a:rPr>
                <a:t>Node</a:t>
              </a:r>
              <a:r>
                <a:rPr lang="en-US" altLang="zh-CN" sz="16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sz="16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006549" y="1534953"/>
              <a:ext cx="3072232" cy="2143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F1</a:t>
              </a:r>
              <a:endParaRPr lang="zh-CN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49444" y="2035107"/>
              <a:ext cx="1786181" cy="21435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F2</a:t>
              </a:r>
              <a:endParaRPr lang="zh-CN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292338" y="2963965"/>
              <a:ext cx="542999" cy="2143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F3</a:t>
              </a:r>
              <a:endParaRPr lang="zh-CN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129065" y="2963965"/>
              <a:ext cx="643025" cy="2143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F4</a:t>
              </a:r>
              <a:endParaRPr lang="zh-CN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直接箭头连接符 15"/>
            <p:cNvCxnSpPr/>
            <p:nvPr/>
          </p:nvCxnSpPr>
          <p:spPr>
            <a:xfrm rot="5400000">
              <a:off x="1012893" y="1892206"/>
              <a:ext cx="28580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rot="5400000">
              <a:off x="956520" y="2605919"/>
              <a:ext cx="714506" cy="15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rot="5400000">
              <a:off x="1767048" y="2606713"/>
              <a:ext cx="71450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rot="16200000" flipV="1">
              <a:off x="1478084" y="2606713"/>
              <a:ext cx="714506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 rot="16200000" flipV="1">
              <a:off x="2414043" y="2605919"/>
              <a:ext cx="714506" cy="158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rot="5400000" flipH="1" flipV="1">
              <a:off x="2773671" y="1892206"/>
              <a:ext cx="285802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3176958" y="2035107"/>
              <a:ext cx="687481" cy="21435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F5</a:t>
              </a:r>
              <a:endParaRPr lang="zh-CN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直接箭头连接符 22"/>
            <p:cNvCxnSpPr/>
            <p:nvPr/>
          </p:nvCxnSpPr>
          <p:spPr>
            <a:xfrm rot="5400000">
              <a:off x="3025325" y="1893000"/>
              <a:ext cx="285802" cy="15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rot="5400000" flipH="1" flipV="1">
              <a:off x="3696134" y="1892206"/>
              <a:ext cx="285802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>
              <a:off x="1024015" y="1082432"/>
              <a:ext cx="0" cy="43187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V="1">
              <a:off x="4080368" y="1082432"/>
              <a:ext cx="0" cy="442994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100"/>
            <p:cNvSpPr txBox="1">
              <a:spLocks noChangeArrowheads="1"/>
            </p:cNvSpPr>
            <p:nvPr/>
          </p:nvSpPr>
          <p:spPr bwMode="auto">
            <a:xfrm>
              <a:off x="467544" y="847438"/>
              <a:ext cx="11460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dirty="0">
                  <a:latin typeface="Times New Roman" pitchFamily="18" charset="0"/>
                  <a:cs typeface="Times New Roman" pitchFamily="18" charset="0"/>
                </a:rPr>
                <a:t>Request start</a:t>
              </a:r>
              <a:endParaRPr kumimoji="0" lang="zh-CN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101"/>
            <p:cNvSpPr txBox="1">
              <a:spLocks noChangeArrowheads="1"/>
            </p:cNvSpPr>
            <p:nvPr/>
          </p:nvSpPr>
          <p:spPr bwMode="auto">
            <a:xfrm>
              <a:off x="3497981" y="850761"/>
              <a:ext cx="11460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dirty="0">
                  <a:latin typeface="Times New Roman" pitchFamily="18" charset="0"/>
                  <a:cs typeface="Times New Roman" pitchFamily="18" charset="0"/>
                </a:rPr>
                <a:t>Request end</a:t>
              </a:r>
              <a:endParaRPr kumimoji="0" lang="zh-CN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组合 28"/>
          <p:cNvGrpSpPr>
            <a:grpSpLocks/>
          </p:cNvGrpSpPr>
          <p:nvPr/>
        </p:nvGrpSpPr>
        <p:grpSpPr bwMode="auto">
          <a:xfrm>
            <a:off x="1096963" y="5813425"/>
            <a:ext cx="935037" cy="307975"/>
            <a:chOff x="1058174" y="5788683"/>
            <a:chExt cx="936104" cy="307777"/>
          </a:xfrm>
        </p:grpSpPr>
        <p:sp>
          <p:nvSpPr>
            <p:cNvPr id="30" name="TextBox 30"/>
            <p:cNvSpPr txBox="1">
              <a:spLocks noChangeArrowheads="1"/>
            </p:cNvSpPr>
            <p:nvPr/>
          </p:nvSpPr>
          <p:spPr bwMode="auto">
            <a:xfrm>
              <a:off x="1058174" y="5788683"/>
              <a:ext cx="5169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ST3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1"/>
            <p:cNvSpPr txBox="1">
              <a:spLocks noChangeArrowheads="1"/>
            </p:cNvSpPr>
            <p:nvPr/>
          </p:nvSpPr>
          <p:spPr bwMode="auto">
            <a:xfrm>
              <a:off x="1499073" y="5788683"/>
              <a:ext cx="4952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ET3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组合 31"/>
          <p:cNvGrpSpPr>
            <a:grpSpLocks/>
          </p:cNvGrpSpPr>
          <p:nvPr/>
        </p:nvGrpSpPr>
        <p:grpSpPr bwMode="auto">
          <a:xfrm>
            <a:off x="1889125" y="5813425"/>
            <a:ext cx="1089025" cy="307975"/>
            <a:chOff x="1850262" y="5788683"/>
            <a:chExt cx="1090539" cy="307777"/>
          </a:xfrm>
        </p:grpSpPr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1850262" y="5788683"/>
              <a:ext cx="4849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ST4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2426326" y="5788683"/>
              <a:ext cx="5144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ET4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2916238" y="4883150"/>
            <a:ext cx="1204912" cy="307975"/>
            <a:chOff x="2877833" y="4857906"/>
            <a:chExt cx="1204677" cy="307777"/>
          </a:xfrm>
        </p:grpSpPr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2877833" y="4857906"/>
              <a:ext cx="48459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ST5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8"/>
            <p:cNvSpPr txBox="1">
              <a:spLocks noChangeArrowheads="1"/>
            </p:cNvSpPr>
            <p:nvPr/>
          </p:nvSpPr>
          <p:spPr bwMode="auto">
            <a:xfrm>
              <a:off x="3571155" y="4857906"/>
              <a:ext cx="5113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ET5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组合 37"/>
          <p:cNvGrpSpPr>
            <a:grpSpLocks/>
          </p:cNvGrpSpPr>
          <p:nvPr/>
        </p:nvGrpSpPr>
        <p:grpSpPr bwMode="auto">
          <a:xfrm>
            <a:off x="736600" y="4378325"/>
            <a:ext cx="3536950" cy="315913"/>
            <a:chOff x="698134" y="4352338"/>
            <a:chExt cx="3537020" cy="315915"/>
          </a:xfrm>
        </p:grpSpPr>
        <p:sp>
          <p:nvSpPr>
            <p:cNvPr id="39" name="TextBox 28"/>
            <p:cNvSpPr txBox="1">
              <a:spLocks noChangeArrowheads="1"/>
            </p:cNvSpPr>
            <p:nvPr/>
          </p:nvSpPr>
          <p:spPr bwMode="auto">
            <a:xfrm>
              <a:off x="698134" y="4360476"/>
              <a:ext cx="5366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ST1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3735088" y="4352338"/>
              <a:ext cx="5000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ET1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309688" y="5408613"/>
            <a:ext cx="60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kumimoji="0" lang="en-US" altLang="zh-CN" sz="1400" b="1" dirty="0" smtClean="0">
                <a:latin typeface="Times New Roman" pitchFamily="18" charset="0"/>
                <a:cs typeface="Times New Roman" pitchFamily="18" charset="0"/>
              </a:rPr>
              <a:t>NID2</a:t>
            </a:r>
            <a:endParaRPr kumimoji="0" lang="zh-CN" alt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146300" y="5408613"/>
            <a:ext cx="60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kumimoji="0" lang="en-US" altLang="zh-CN" sz="1400" b="1" dirty="0" smtClean="0">
                <a:latin typeface="Times New Roman" pitchFamily="18" charset="0"/>
                <a:cs typeface="Times New Roman" pitchFamily="18" charset="0"/>
              </a:rPr>
              <a:t>NID3</a:t>
            </a:r>
            <a:endParaRPr kumimoji="0" lang="zh-CN" alt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163888" y="4479925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kumimoji="0" lang="en-US" altLang="zh-CN" sz="1400" b="1" dirty="0" smtClean="0">
                <a:latin typeface="Times New Roman" pitchFamily="18" charset="0"/>
                <a:cs typeface="Times New Roman" pitchFamily="18" charset="0"/>
              </a:rPr>
              <a:t>NID1</a:t>
            </a:r>
            <a:endParaRPr kumimoji="0" lang="zh-CN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701800" y="4491038"/>
            <a:ext cx="642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kumimoji="0" lang="en-US" altLang="zh-CN" sz="1400" b="1" dirty="0" smtClean="0">
                <a:latin typeface="Times New Roman" pitchFamily="18" charset="0"/>
                <a:cs typeface="Times New Roman" pitchFamily="18" charset="0"/>
              </a:rPr>
              <a:t>NID1</a:t>
            </a:r>
            <a:endParaRPr kumimoji="0" lang="zh-CN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4802188" y="3881438"/>
            <a:ext cx="3975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R1  Node1   Trace1  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NID1  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ST1  ET1       F1</a:t>
            </a:r>
          </a:p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R2  Node1   Trace1  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NID1  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ST2  ET2       F2</a:t>
            </a:r>
          </a:p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R3  Node2   Trace1  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NID2  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ST3  ET3       F3</a:t>
            </a:r>
          </a:p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R4  Node2   Trace1  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NID3  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ST4  ET4       F4</a:t>
            </a:r>
          </a:p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R5  Node1   Trace1  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NID1  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ST5  ET5       F5</a:t>
            </a: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4826000" y="5573713"/>
            <a:ext cx="3890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E1    Trace1           0                0           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NID1</a:t>
            </a: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E2    Trace1        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NID1         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T2          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NID2</a:t>
            </a: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E3    Trace1        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NID1         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T2          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NID3</a:t>
            </a: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组合 46"/>
          <p:cNvGrpSpPr>
            <a:grpSpLocks/>
          </p:cNvGrpSpPr>
          <p:nvPr/>
        </p:nvGrpSpPr>
        <p:grpSpPr bwMode="auto">
          <a:xfrm>
            <a:off x="4264025" y="3594100"/>
            <a:ext cx="4681538" cy="1597025"/>
            <a:chOff x="4283968" y="897660"/>
            <a:chExt cx="4680519" cy="1597546"/>
          </a:xfrm>
        </p:grpSpPr>
        <p:cxnSp>
          <p:nvCxnSpPr>
            <p:cNvPr id="48" name="直接连接符 47"/>
            <p:cNvCxnSpPr/>
            <p:nvPr/>
          </p:nvCxnSpPr>
          <p:spPr>
            <a:xfrm flipV="1">
              <a:off x="4945812" y="1183503"/>
              <a:ext cx="3713941" cy="15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5160077" y="980237"/>
              <a:ext cx="0" cy="15149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5875884" y="980237"/>
              <a:ext cx="0" cy="15149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6642480" y="980237"/>
              <a:ext cx="0" cy="15149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7112277" y="980237"/>
              <a:ext cx="0" cy="15149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8210588" y="980237"/>
              <a:ext cx="0" cy="15149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8"/>
            <p:cNvSpPr txBox="1">
              <a:spLocks noChangeArrowheads="1"/>
            </p:cNvSpPr>
            <p:nvPr/>
          </p:nvSpPr>
          <p:spPr bwMode="auto">
            <a:xfrm>
              <a:off x="4659940" y="897660"/>
              <a:ext cx="43045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dirty="0"/>
                <a:t>             </a:t>
              </a:r>
              <a:r>
                <a:rPr kumimoji="0" lang="en-US" altLang="zh-CN" sz="1800" dirty="0"/>
                <a:t>Node   </a:t>
              </a:r>
              <a:r>
                <a:rPr kumimoji="0" lang="en-US" altLang="zh-CN" sz="1800" dirty="0" err="1"/>
                <a:t>TraceID</a:t>
              </a:r>
              <a:r>
                <a:rPr kumimoji="0" lang="en-US" altLang="zh-CN" sz="1800" dirty="0"/>
                <a:t> </a:t>
              </a:r>
              <a:r>
                <a:rPr kumimoji="0" lang="en-US" altLang="zh-CN" sz="1800" dirty="0" smtClean="0"/>
                <a:t>NID   </a:t>
              </a:r>
              <a:r>
                <a:rPr kumimoji="0" lang="en-US" altLang="zh-CN" sz="1800" dirty="0"/>
                <a:t>Timestamp Name</a:t>
              </a:r>
              <a:endParaRPr kumimoji="0" lang="zh-CN" altLang="en-US" sz="1800" b="1" dirty="0">
                <a:latin typeface="宋体" pitchFamily="2" charset="-122"/>
              </a:endParaRPr>
            </a:p>
          </p:txBody>
        </p:sp>
        <p:sp>
          <p:nvSpPr>
            <p:cNvPr id="55" name="TextBox 92"/>
            <p:cNvSpPr txBox="1">
              <a:spLocks noChangeArrowheads="1"/>
            </p:cNvSpPr>
            <p:nvPr/>
          </p:nvSpPr>
          <p:spPr bwMode="auto">
            <a:xfrm>
              <a:off x="4283968" y="1708599"/>
              <a:ext cx="7055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/>
                <a:t>Event</a:t>
              </a:r>
              <a:endParaRPr kumimoji="0" lang="zh-CN" altLang="en-US" sz="1800"/>
            </a:p>
          </p:txBody>
        </p:sp>
      </p:grpSp>
      <p:grpSp>
        <p:nvGrpSpPr>
          <p:cNvPr id="56" name="组合 55"/>
          <p:cNvGrpSpPr>
            <a:grpSpLocks/>
          </p:cNvGrpSpPr>
          <p:nvPr/>
        </p:nvGrpSpPr>
        <p:grpSpPr bwMode="auto">
          <a:xfrm>
            <a:off x="4249738" y="5322888"/>
            <a:ext cx="4695825" cy="1082675"/>
            <a:chOff x="4269402" y="2627620"/>
            <a:chExt cx="4695085" cy="1081983"/>
          </a:xfrm>
        </p:grpSpPr>
        <p:cxnSp>
          <p:nvCxnSpPr>
            <p:cNvPr id="57" name="直接连接符 56"/>
            <p:cNvCxnSpPr/>
            <p:nvPr/>
          </p:nvCxnSpPr>
          <p:spPr>
            <a:xfrm>
              <a:off x="4945570" y="2900495"/>
              <a:ext cx="38744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5175721" y="2711703"/>
              <a:ext cx="0" cy="997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6056645" y="2711703"/>
              <a:ext cx="0" cy="997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050264" y="2711703"/>
              <a:ext cx="0" cy="997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7904204" y="2711703"/>
              <a:ext cx="0" cy="997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5"/>
            <p:cNvSpPr txBox="1">
              <a:spLocks noChangeArrowheads="1"/>
            </p:cNvSpPr>
            <p:nvPr/>
          </p:nvSpPr>
          <p:spPr bwMode="auto">
            <a:xfrm>
              <a:off x="4484331" y="2627620"/>
              <a:ext cx="4480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 dirty="0"/>
                <a:t>             </a:t>
              </a:r>
              <a:r>
                <a:rPr kumimoji="0" lang="en-US" altLang="zh-CN" sz="1800" dirty="0" err="1"/>
                <a:t>TraceID</a:t>
              </a:r>
              <a:r>
                <a:rPr kumimoji="0" lang="en-US" altLang="zh-CN" sz="1800" dirty="0"/>
                <a:t>   </a:t>
              </a:r>
              <a:r>
                <a:rPr kumimoji="0" lang="en-US" altLang="zh-CN" sz="1800" dirty="0" err="1" smtClean="0"/>
                <a:t>FatherNID</a:t>
              </a:r>
              <a:r>
                <a:rPr kumimoji="0" lang="en-US" altLang="zh-CN" sz="1800" dirty="0" smtClean="0"/>
                <a:t> </a:t>
              </a:r>
              <a:r>
                <a:rPr kumimoji="0" lang="en-US" altLang="zh-CN" sz="1800" dirty="0" err="1"/>
                <a:t>FatherST</a:t>
              </a:r>
              <a:r>
                <a:rPr kumimoji="0" lang="en-US" altLang="zh-CN" sz="1800" dirty="0"/>
                <a:t> </a:t>
              </a:r>
              <a:r>
                <a:rPr kumimoji="0" lang="en-US" altLang="zh-CN" sz="1800" dirty="0" err="1" smtClean="0"/>
                <a:t>ChildNID</a:t>
              </a:r>
              <a:endParaRPr kumimoji="0" lang="zh-CN" altLang="en-US" sz="1800" dirty="0"/>
            </a:p>
          </p:txBody>
        </p:sp>
        <p:sp>
          <p:nvSpPr>
            <p:cNvPr id="63" name="TextBox 93"/>
            <p:cNvSpPr txBox="1">
              <a:spLocks noChangeArrowheads="1"/>
            </p:cNvSpPr>
            <p:nvPr/>
          </p:nvSpPr>
          <p:spPr bwMode="auto">
            <a:xfrm>
              <a:off x="4269402" y="3035479"/>
              <a:ext cx="637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/>
                <a:t>Edge</a:t>
              </a:r>
              <a:endParaRPr kumimoji="0" lang="zh-CN" altLang="en-US" sz="1800"/>
            </a:p>
          </p:txBody>
        </p:sp>
      </p:grp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273300" y="3994150"/>
            <a:ext cx="642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kumimoji="0" lang="en-US" altLang="zh-CN" sz="1400" b="1" dirty="0" smtClean="0">
                <a:latin typeface="Times New Roman" pitchFamily="18" charset="0"/>
                <a:cs typeface="Times New Roman" pitchFamily="18" charset="0"/>
              </a:rPr>
              <a:t>NID1</a:t>
            </a:r>
            <a:endParaRPr kumimoji="0" lang="zh-CN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" name="组合 64"/>
          <p:cNvGrpSpPr>
            <a:grpSpLocks/>
          </p:cNvGrpSpPr>
          <p:nvPr/>
        </p:nvGrpSpPr>
        <p:grpSpPr bwMode="auto">
          <a:xfrm>
            <a:off x="898525" y="4883150"/>
            <a:ext cx="2214563" cy="309563"/>
            <a:chOff x="860815" y="4857906"/>
            <a:chExt cx="2213583" cy="309860"/>
          </a:xfrm>
        </p:grpSpPr>
        <p:sp>
          <p:nvSpPr>
            <p:cNvPr id="66" name="TextBox 29"/>
            <p:cNvSpPr txBox="1">
              <a:spLocks noChangeArrowheads="1"/>
            </p:cNvSpPr>
            <p:nvPr/>
          </p:nvSpPr>
          <p:spPr bwMode="auto">
            <a:xfrm>
              <a:off x="860815" y="4859989"/>
              <a:ext cx="4942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ST2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Box 34"/>
            <p:cNvSpPr txBox="1">
              <a:spLocks noChangeArrowheads="1"/>
            </p:cNvSpPr>
            <p:nvPr/>
          </p:nvSpPr>
          <p:spPr bwMode="auto">
            <a:xfrm>
              <a:off x="2577835" y="4857906"/>
              <a:ext cx="4965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ET2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593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Trace Reconstruction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201613" y="3543305"/>
            <a:ext cx="8743950" cy="2862265"/>
            <a:chOff x="163188" y="3517898"/>
            <a:chExt cx="8743857" cy="2862182"/>
          </a:xfrm>
        </p:grpSpPr>
        <p:sp>
          <p:nvSpPr>
            <p:cNvPr id="7" name="TextBox 42"/>
            <p:cNvSpPr txBox="1">
              <a:spLocks noChangeArrowheads="1"/>
            </p:cNvSpPr>
            <p:nvPr/>
          </p:nvSpPr>
          <p:spPr bwMode="auto">
            <a:xfrm>
              <a:off x="1272328" y="5382633"/>
              <a:ext cx="6053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NID2</a:t>
              </a:r>
              <a:endParaRPr kumimoji="0" lang="zh-CN" altLang="en-US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43"/>
            <p:cNvSpPr txBox="1">
              <a:spLocks noChangeArrowheads="1"/>
            </p:cNvSpPr>
            <p:nvPr/>
          </p:nvSpPr>
          <p:spPr bwMode="auto">
            <a:xfrm>
              <a:off x="2108987" y="5382633"/>
              <a:ext cx="6053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NID3</a:t>
              </a:r>
              <a:endParaRPr kumimoji="0" lang="zh-CN" altLang="en-US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46"/>
            <p:cNvSpPr txBox="1">
              <a:spLocks noChangeArrowheads="1"/>
            </p:cNvSpPr>
            <p:nvPr/>
          </p:nvSpPr>
          <p:spPr bwMode="auto">
            <a:xfrm>
              <a:off x="3126013" y="4453939"/>
              <a:ext cx="6090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NID1</a:t>
              </a:r>
              <a:endParaRPr kumimoji="0"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47"/>
            <p:cNvSpPr txBox="1">
              <a:spLocks noChangeArrowheads="1"/>
            </p:cNvSpPr>
            <p:nvPr/>
          </p:nvSpPr>
          <p:spPr bwMode="auto">
            <a:xfrm>
              <a:off x="1663386" y="4465228"/>
              <a:ext cx="6429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NID1</a:t>
              </a:r>
              <a:endParaRPr kumimoji="0"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矩形 48"/>
            <p:cNvSpPr>
              <a:spLocks noChangeArrowheads="1"/>
            </p:cNvSpPr>
            <p:nvPr/>
          </p:nvSpPr>
          <p:spPr bwMode="auto">
            <a:xfrm>
              <a:off x="4763933" y="3855865"/>
              <a:ext cx="3975006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R1  Node1   Trace1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NID1   </a:t>
              </a: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ST1  ET1       F1</a:t>
              </a:r>
            </a:p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R2  Node1   Trace1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NID1   </a:t>
              </a: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ST2  ET2       F2</a:t>
              </a:r>
            </a:p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R3  Node2   Trace1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NID2   </a:t>
              </a: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ST3  ET3       F3</a:t>
              </a:r>
            </a:p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R4  Node2   Trace1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NID3   </a:t>
              </a: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ST4  ET4       F4</a:t>
              </a:r>
            </a:p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R5  Node1   Trace1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NID1   </a:t>
              </a: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ST5  ET5       F5</a:t>
              </a:r>
            </a:p>
          </p:txBody>
        </p:sp>
        <p:sp>
          <p:nvSpPr>
            <p:cNvPr id="12" name="矩形 49"/>
            <p:cNvSpPr>
              <a:spLocks noChangeArrowheads="1"/>
            </p:cNvSpPr>
            <p:nvPr/>
          </p:nvSpPr>
          <p:spPr bwMode="auto">
            <a:xfrm>
              <a:off x="4788025" y="5549083"/>
              <a:ext cx="389006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E1    Trace1           0                0         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NID1</a:t>
              </a:r>
              <a:endParaRPr lang="en-US" altLang="zh-CN" sz="16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E2    Trace1      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NID1          </a:t>
              </a: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T2        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NID2</a:t>
              </a:r>
              <a:endParaRPr lang="en-US" altLang="zh-CN" sz="16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E3    Trace1      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NID1          </a:t>
              </a: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T2        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NID3</a:t>
              </a:r>
              <a:endParaRPr lang="en-US" altLang="zh-CN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40"/>
            <p:cNvSpPr txBox="1">
              <a:spLocks noChangeArrowheads="1"/>
            </p:cNvSpPr>
            <p:nvPr/>
          </p:nvSpPr>
          <p:spPr bwMode="auto">
            <a:xfrm>
              <a:off x="2234890" y="3969419"/>
              <a:ext cx="6429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NID1</a:t>
              </a:r>
              <a:endParaRPr kumimoji="0"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63188" y="3919524"/>
              <a:ext cx="4000457" cy="128583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63188" y="5348234"/>
              <a:ext cx="4000457" cy="7143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矩形 8"/>
            <p:cNvSpPr>
              <a:spLocks noChangeArrowheads="1"/>
            </p:cNvSpPr>
            <p:nvPr/>
          </p:nvSpPr>
          <p:spPr bwMode="auto">
            <a:xfrm>
              <a:off x="163188" y="4848700"/>
              <a:ext cx="6976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>
                  <a:latin typeface="Times New Roman" pitchFamily="18" charset="0"/>
                  <a:cs typeface="Times New Roman" pitchFamily="18" charset="0"/>
                </a:rPr>
                <a:t>Node</a:t>
              </a:r>
              <a:r>
                <a:rPr lang="en-US" altLang="zh-CN" sz="16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sz="16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矩形 9"/>
            <p:cNvSpPr>
              <a:spLocks noChangeArrowheads="1"/>
            </p:cNvSpPr>
            <p:nvPr/>
          </p:nvSpPr>
          <p:spPr bwMode="auto">
            <a:xfrm>
              <a:off x="163188" y="5705956"/>
              <a:ext cx="6976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>
                  <a:latin typeface="Times New Roman" pitchFamily="18" charset="0"/>
                  <a:cs typeface="Times New Roman" pitchFamily="18" charset="0"/>
                </a:rPr>
                <a:t>Node</a:t>
              </a:r>
              <a:r>
                <a:rPr lang="en-US" altLang="zh-CN" sz="16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sz="16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948992" y="4205266"/>
              <a:ext cx="3071780" cy="21430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F1</a:t>
              </a:r>
              <a:endParaRPr lang="zh-CN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091865" y="4705314"/>
              <a:ext cx="1785919" cy="21430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F2</a:t>
              </a:r>
              <a:endParaRPr lang="zh-CN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234739" y="5633976"/>
              <a:ext cx="542919" cy="21430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F3</a:t>
              </a:r>
              <a:endParaRPr lang="zh-CN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071343" y="5633976"/>
              <a:ext cx="642930" cy="21430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F4</a:t>
              </a:r>
              <a:endParaRPr lang="zh-CN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直接箭头连接符 21"/>
            <p:cNvCxnSpPr/>
            <p:nvPr/>
          </p:nvCxnSpPr>
          <p:spPr>
            <a:xfrm rot="5400000">
              <a:off x="955344" y="4562443"/>
              <a:ext cx="28574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rot="5400000">
              <a:off x="898992" y="5276005"/>
              <a:ext cx="714355" cy="15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rot="5400000">
              <a:off x="1709402" y="5276799"/>
              <a:ext cx="71435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rot="16200000" flipV="1">
              <a:off x="1420480" y="5276799"/>
              <a:ext cx="714355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rot="16200000" flipV="1">
              <a:off x="2357095" y="5276799"/>
              <a:ext cx="714355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 rot="5400000" flipH="1" flipV="1">
              <a:off x="2715863" y="4562443"/>
              <a:ext cx="285742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3120669" y="4705314"/>
              <a:ext cx="685793" cy="21430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F5</a:t>
              </a:r>
              <a:endParaRPr lang="zh-CN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直接箭头连接符 28"/>
            <p:cNvCxnSpPr/>
            <p:nvPr/>
          </p:nvCxnSpPr>
          <p:spPr>
            <a:xfrm rot="5400000">
              <a:off x="2969067" y="4563237"/>
              <a:ext cx="285742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 rot="5400000" flipH="1" flipV="1">
              <a:off x="3638191" y="4562443"/>
              <a:ext cx="285742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>
              <a:off x="966454" y="3752841"/>
              <a:ext cx="0" cy="4317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 flipV="1">
              <a:off x="4022359" y="3752841"/>
              <a:ext cx="0" cy="442901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100"/>
            <p:cNvSpPr txBox="1">
              <a:spLocks noChangeArrowheads="1"/>
            </p:cNvSpPr>
            <p:nvPr/>
          </p:nvSpPr>
          <p:spPr bwMode="auto">
            <a:xfrm>
              <a:off x="410102" y="3517898"/>
              <a:ext cx="11460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dirty="0">
                  <a:latin typeface="Times New Roman" pitchFamily="18" charset="0"/>
                  <a:cs typeface="Times New Roman" pitchFamily="18" charset="0"/>
                </a:rPr>
                <a:t>Request start</a:t>
              </a:r>
              <a:endParaRPr kumimoji="0" lang="zh-CN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101"/>
            <p:cNvSpPr txBox="1">
              <a:spLocks noChangeArrowheads="1"/>
            </p:cNvSpPr>
            <p:nvPr/>
          </p:nvSpPr>
          <p:spPr bwMode="auto">
            <a:xfrm>
              <a:off x="3440539" y="3521226"/>
              <a:ext cx="11460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dirty="0">
                  <a:latin typeface="Times New Roman" pitchFamily="18" charset="0"/>
                  <a:cs typeface="Times New Roman" pitchFamily="18" charset="0"/>
                </a:rPr>
                <a:t>Request end</a:t>
              </a:r>
              <a:endParaRPr kumimoji="0" lang="zh-CN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0"/>
            <p:cNvSpPr txBox="1">
              <a:spLocks noChangeArrowheads="1"/>
            </p:cNvSpPr>
            <p:nvPr/>
          </p:nvSpPr>
          <p:spPr bwMode="auto">
            <a:xfrm>
              <a:off x="1058174" y="5788683"/>
              <a:ext cx="5169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ST3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1"/>
            <p:cNvSpPr txBox="1">
              <a:spLocks noChangeArrowheads="1"/>
            </p:cNvSpPr>
            <p:nvPr/>
          </p:nvSpPr>
          <p:spPr bwMode="auto">
            <a:xfrm>
              <a:off x="1499073" y="5788683"/>
              <a:ext cx="4952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ET3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2"/>
            <p:cNvSpPr txBox="1">
              <a:spLocks noChangeArrowheads="1"/>
            </p:cNvSpPr>
            <p:nvPr/>
          </p:nvSpPr>
          <p:spPr bwMode="auto">
            <a:xfrm>
              <a:off x="1850262" y="5788683"/>
              <a:ext cx="4849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ST4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3"/>
            <p:cNvSpPr txBox="1">
              <a:spLocks noChangeArrowheads="1"/>
            </p:cNvSpPr>
            <p:nvPr/>
          </p:nvSpPr>
          <p:spPr bwMode="auto">
            <a:xfrm>
              <a:off x="2426326" y="5788683"/>
              <a:ext cx="5144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ET4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5"/>
            <p:cNvSpPr txBox="1">
              <a:spLocks noChangeArrowheads="1"/>
            </p:cNvSpPr>
            <p:nvPr/>
          </p:nvSpPr>
          <p:spPr bwMode="auto">
            <a:xfrm>
              <a:off x="2877833" y="4857906"/>
              <a:ext cx="48459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ST5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8"/>
            <p:cNvSpPr txBox="1">
              <a:spLocks noChangeArrowheads="1"/>
            </p:cNvSpPr>
            <p:nvPr/>
          </p:nvSpPr>
          <p:spPr bwMode="auto">
            <a:xfrm>
              <a:off x="3571155" y="4857906"/>
              <a:ext cx="5113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ET5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28"/>
            <p:cNvSpPr txBox="1">
              <a:spLocks noChangeArrowheads="1"/>
            </p:cNvSpPr>
            <p:nvPr/>
          </p:nvSpPr>
          <p:spPr bwMode="auto">
            <a:xfrm>
              <a:off x="698134" y="4360476"/>
              <a:ext cx="5366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ST1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39"/>
            <p:cNvSpPr txBox="1">
              <a:spLocks noChangeArrowheads="1"/>
            </p:cNvSpPr>
            <p:nvPr/>
          </p:nvSpPr>
          <p:spPr bwMode="auto">
            <a:xfrm>
              <a:off x="3735088" y="4352338"/>
              <a:ext cx="5000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ET1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 flipV="1">
              <a:off x="4887538" y="3854438"/>
              <a:ext cx="371471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5103435" y="3651244"/>
              <a:ext cx="0" cy="15144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5817803" y="3651244"/>
              <a:ext cx="0" cy="15144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6584557" y="3651244"/>
              <a:ext cx="0" cy="15144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7054452" y="3651244"/>
              <a:ext cx="0" cy="15144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8152990" y="3651244"/>
              <a:ext cx="0" cy="15144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58"/>
            <p:cNvSpPr txBox="1">
              <a:spLocks noChangeArrowheads="1"/>
            </p:cNvSpPr>
            <p:nvPr/>
          </p:nvSpPr>
          <p:spPr bwMode="auto">
            <a:xfrm>
              <a:off x="4602498" y="3568137"/>
              <a:ext cx="43045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dirty="0"/>
                <a:t>             </a:t>
              </a:r>
              <a:r>
                <a:rPr kumimoji="0" lang="en-US" altLang="zh-CN" sz="1800" dirty="0"/>
                <a:t>Node   </a:t>
              </a:r>
              <a:r>
                <a:rPr kumimoji="0" lang="en-US" altLang="zh-CN" sz="1800" dirty="0" err="1"/>
                <a:t>TraceID</a:t>
              </a:r>
              <a:r>
                <a:rPr kumimoji="0" lang="en-US" altLang="zh-CN" sz="1800" dirty="0"/>
                <a:t> </a:t>
              </a:r>
              <a:r>
                <a:rPr kumimoji="0" lang="en-US" altLang="zh-CN" sz="1800" dirty="0" smtClean="0"/>
                <a:t>NID   </a:t>
              </a:r>
              <a:r>
                <a:rPr kumimoji="0" lang="en-US" altLang="zh-CN" sz="1800" dirty="0"/>
                <a:t>Timestamp Name</a:t>
              </a:r>
              <a:endParaRPr kumimoji="0" lang="zh-CN" altLang="en-US" sz="1800" b="1" dirty="0">
                <a:latin typeface="宋体" pitchFamily="2" charset="-122"/>
              </a:endParaRPr>
            </a:p>
          </p:txBody>
        </p:sp>
        <p:sp>
          <p:nvSpPr>
            <p:cNvPr id="50" name="TextBox 92"/>
            <p:cNvSpPr txBox="1">
              <a:spLocks noChangeArrowheads="1"/>
            </p:cNvSpPr>
            <p:nvPr/>
          </p:nvSpPr>
          <p:spPr bwMode="auto">
            <a:xfrm>
              <a:off x="4226526" y="4379076"/>
              <a:ext cx="7055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/>
                <a:t>Event</a:t>
              </a:r>
              <a:endParaRPr kumimoji="0" lang="zh-CN" altLang="en-US" sz="1800"/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4887538" y="5572065"/>
              <a:ext cx="3875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5117722" y="5383158"/>
              <a:ext cx="0" cy="9969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5998776" y="5383158"/>
              <a:ext cx="0" cy="9969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6994127" y="5383158"/>
              <a:ext cx="0" cy="9969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7846606" y="5383158"/>
              <a:ext cx="0" cy="9969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65"/>
            <p:cNvSpPr txBox="1">
              <a:spLocks noChangeArrowheads="1"/>
            </p:cNvSpPr>
            <p:nvPr/>
          </p:nvSpPr>
          <p:spPr bwMode="auto">
            <a:xfrm>
              <a:off x="4426889" y="5298097"/>
              <a:ext cx="4480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 dirty="0"/>
                <a:t>             </a:t>
              </a:r>
              <a:r>
                <a:rPr kumimoji="0" lang="en-US" altLang="zh-CN" sz="1800" dirty="0" err="1"/>
                <a:t>TraceID</a:t>
              </a:r>
              <a:r>
                <a:rPr kumimoji="0" lang="en-US" altLang="zh-CN" sz="1800" dirty="0"/>
                <a:t>   </a:t>
              </a:r>
              <a:r>
                <a:rPr kumimoji="0" lang="en-US" altLang="zh-CN" sz="1800" dirty="0" err="1" smtClean="0"/>
                <a:t>FatherNID</a:t>
              </a:r>
              <a:r>
                <a:rPr kumimoji="0" lang="en-US" altLang="zh-CN" sz="1800" dirty="0" smtClean="0"/>
                <a:t> </a:t>
              </a:r>
              <a:r>
                <a:rPr kumimoji="0" lang="en-US" altLang="zh-CN" sz="1800" dirty="0" err="1"/>
                <a:t>FatherST</a:t>
              </a:r>
              <a:r>
                <a:rPr kumimoji="0" lang="en-US" altLang="zh-CN" sz="1800" dirty="0"/>
                <a:t> </a:t>
              </a:r>
              <a:r>
                <a:rPr kumimoji="0" lang="en-US" altLang="zh-CN" sz="1800" dirty="0" err="1" smtClean="0"/>
                <a:t>ChildNID</a:t>
              </a:r>
              <a:endParaRPr kumimoji="0" lang="zh-CN" altLang="en-US" sz="1800" dirty="0"/>
            </a:p>
          </p:txBody>
        </p:sp>
        <p:sp>
          <p:nvSpPr>
            <p:cNvPr id="57" name="TextBox 93"/>
            <p:cNvSpPr txBox="1">
              <a:spLocks noChangeArrowheads="1"/>
            </p:cNvSpPr>
            <p:nvPr/>
          </p:nvSpPr>
          <p:spPr bwMode="auto">
            <a:xfrm>
              <a:off x="4211960" y="5705956"/>
              <a:ext cx="637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/>
                <a:t>Edge</a:t>
              </a:r>
              <a:endParaRPr kumimoji="0" lang="zh-CN" altLang="en-US" sz="1800"/>
            </a:p>
          </p:txBody>
        </p:sp>
        <p:sp>
          <p:nvSpPr>
            <p:cNvPr id="58" name="TextBox 29"/>
            <p:cNvSpPr txBox="1">
              <a:spLocks noChangeArrowheads="1"/>
            </p:cNvSpPr>
            <p:nvPr/>
          </p:nvSpPr>
          <p:spPr bwMode="auto">
            <a:xfrm>
              <a:off x="860815" y="4859989"/>
              <a:ext cx="4942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ST2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34"/>
            <p:cNvSpPr txBox="1">
              <a:spLocks noChangeArrowheads="1"/>
            </p:cNvSpPr>
            <p:nvPr/>
          </p:nvSpPr>
          <p:spPr bwMode="auto">
            <a:xfrm>
              <a:off x="2577835" y="4857906"/>
              <a:ext cx="4965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ET2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0" y="1154113"/>
            <a:ext cx="9144000" cy="2446824"/>
          </a:xfrm>
          <a:prstGeom prst="rect">
            <a:avLst/>
          </a:prstGeom>
          <a:solidFill>
            <a:schemeClr val="bg2"/>
          </a:soli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kumimoji="0" lang="en-US" altLang="zh-CN" sz="1800" dirty="0">
                <a:solidFill>
                  <a:srgbClr val="000000"/>
                </a:solidFill>
              </a:rPr>
              <a:t>Assigning a new </a:t>
            </a:r>
            <a:r>
              <a:rPr kumimoji="0" lang="en-US" altLang="zh-CN" sz="1800" dirty="0" smtClean="0">
                <a:solidFill>
                  <a:srgbClr val="000000"/>
                </a:solidFill>
              </a:rPr>
              <a:t>NID </a:t>
            </a:r>
            <a:r>
              <a:rPr kumimoji="0" lang="en-US" altLang="zh-CN" sz="1800" dirty="0">
                <a:solidFill>
                  <a:srgbClr val="000000"/>
                </a:solidFill>
              </a:rPr>
              <a:t>when a trace starts.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kumimoji="0" lang="en-US" altLang="zh-CN" sz="1800" dirty="0">
                <a:solidFill>
                  <a:srgbClr val="000000"/>
                </a:solidFill>
              </a:rPr>
              <a:t>Each time a node communicates with a remote node, assigns a new </a:t>
            </a:r>
            <a:r>
              <a:rPr kumimoji="0" lang="en-US" altLang="zh-CN" sz="1800" dirty="0" smtClean="0">
                <a:solidFill>
                  <a:srgbClr val="000000"/>
                </a:solidFill>
              </a:rPr>
              <a:t>NID </a:t>
            </a:r>
            <a:r>
              <a:rPr kumimoji="0" lang="en-US" altLang="zh-CN" sz="1800" dirty="0">
                <a:solidFill>
                  <a:srgbClr val="000000"/>
                </a:solidFill>
              </a:rPr>
              <a:t>for the remote node, and preserves the local </a:t>
            </a:r>
            <a:r>
              <a:rPr kumimoji="0" lang="en-US" altLang="zh-CN" sz="1800" dirty="0" smtClean="0">
                <a:solidFill>
                  <a:srgbClr val="000000"/>
                </a:solidFill>
              </a:rPr>
              <a:t>NID.</a:t>
            </a:r>
            <a:endParaRPr kumimoji="0" lang="en-US" altLang="zh-CN" sz="18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kumimoji="0" lang="en-US" altLang="zh-CN" sz="1800" dirty="0">
                <a:solidFill>
                  <a:srgbClr val="000000"/>
                </a:solidFill>
              </a:rPr>
              <a:t>When generating an event, records local </a:t>
            </a:r>
            <a:r>
              <a:rPr kumimoji="0" lang="en-US" altLang="zh-CN" sz="1800" dirty="0" smtClean="0">
                <a:solidFill>
                  <a:srgbClr val="000000"/>
                </a:solidFill>
              </a:rPr>
              <a:t>NID, </a:t>
            </a:r>
            <a:r>
              <a:rPr kumimoji="0" lang="en-US" altLang="zh-CN" sz="1800" dirty="0">
                <a:solidFill>
                  <a:srgbClr val="000000"/>
                </a:solidFill>
              </a:rPr>
              <a:t>together with the start and end time stamps.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kumimoji="0" lang="en-US" altLang="zh-CN" sz="1800" dirty="0">
                <a:solidFill>
                  <a:srgbClr val="000000"/>
                </a:solidFill>
              </a:rPr>
              <a:t>The first time of generating an event after a new </a:t>
            </a:r>
            <a:r>
              <a:rPr kumimoji="0" lang="en-US" altLang="zh-CN" sz="1800" dirty="0" smtClean="0">
                <a:solidFill>
                  <a:srgbClr val="000000"/>
                </a:solidFill>
              </a:rPr>
              <a:t>NID </a:t>
            </a:r>
            <a:r>
              <a:rPr kumimoji="0" lang="en-US" altLang="zh-CN" sz="1800" dirty="0">
                <a:solidFill>
                  <a:srgbClr val="000000"/>
                </a:solidFill>
              </a:rPr>
              <a:t>assigned, an additional event also created, called edge, recording the information of the causal relationship.</a:t>
            </a:r>
            <a:endParaRPr kumimoji="0" lang="zh-CN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1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-0.00052 -0.353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Trace Reconstruction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90" name="圆角矩形 89"/>
          <p:cNvSpPr/>
          <p:nvPr/>
        </p:nvSpPr>
        <p:spPr>
          <a:xfrm>
            <a:off x="2122488" y="5382419"/>
            <a:ext cx="974725" cy="965994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91" name="组合 59"/>
          <p:cNvGrpSpPr>
            <a:grpSpLocks/>
          </p:cNvGrpSpPr>
          <p:nvPr/>
        </p:nvGrpSpPr>
        <p:grpSpPr bwMode="auto">
          <a:xfrm>
            <a:off x="188913" y="1125543"/>
            <a:ext cx="8743950" cy="2862264"/>
            <a:chOff x="163188" y="3517898"/>
            <a:chExt cx="8743857" cy="2862182"/>
          </a:xfrm>
        </p:grpSpPr>
        <p:sp>
          <p:nvSpPr>
            <p:cNvPr id="92" name="TextBox 66"/>
            <p:cNvSpPr txBox="1">
              <a:spLocks noChangeArrowheads="1"/>
            </p:cNvSpPr>
            <p:nvPr/>
          </p:nvSpPr>
          <p:spPr bwMode="auto">
            <a:xfrm>
              <a:off x="1272328" y="5382633"/>
              <a:ext cx="6053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NID2</a:t>
              </a:r>
              <a:endParaRPr kumimoji="0" lang="zh-CN" altLang="en-US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TextBox 67"/>
            <p:cNvSpPr txBox="1">
              <a:spLocks noChangeArrowheads="1"/>
            </p:cNvSpPr>
            <p:nvPr/>
          </p:nvSpPr>
          <p:spPr bwMode="auto">
            <a:xfrm>
              <a:off x="2108987" y="5382633"/>
              <a:ext cx="6053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NID3</a:t>
              </a:r>
              <a:endParaRPr kumimoji="0" lang="zh-CN" altLang="en-US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TextBox 68"/>
            <p:cNvSpPr txBox="1">
              <a:spLocks noChangeArrowheads="1"/>
            </p:cNvSpPr>
            <p:nvPr/>
          </p:nvSpPr>
          <p:spPr bwMode="auto">
            <a:xfrm>
              <a:off x="3126013" y="4453939"/>
              <a:ext cx="6090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NID1</a:t>
              </a:r>
              <a:endParaRPr kumimoji="0"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Box 69"/>
            <p:cNvSpPr txBox="1">
              <a:spLocks noChangeArrowheads="1"/>
            </p:cNvSpPr>
            <p:nvPr/>
          </p:nvSpPr>
          <p:spPr bwMode="auto">
            <a:xfrm>
              <a:off x="1663386" y="4465228"/>
              <a:ext cx="6429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NID1</a:t>
              </a:r>
              <a:endParaRPr kumimoji="0"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矩形 70"/>
            <p:cNvSpPr>
              <a:spLocks noChangeArrowheads="1"/>
            </p:cNvSpPr>
            <p:nvPr/>
          </p:nvSpPr>
          <p:spPr bwMode="auto">
            <a:xfrm>
              <a:off x="4763933" y="3855865"/>
              <a:ext cx="3975006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R1  Node1   Trace1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NID1   </a:t>
              </a: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ST1  ET1       F1</a:t>
              </a:r>
            </a:p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R2  Node1   Trace1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NID1   </a:t>
              </a: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ST2  ET2       F2</a:t>
              </a:r>
            </a:p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R3  Node2   Trace1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NID2   </a:t>
              </a: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ST3  ET3       F3</a:t>
              </a:r>
            </a:p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R4  Node2   Trace1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NID3   </a:t>
              </a: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ST4  ET4       F4</a:t>
              </a:r>
            </a:p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R5  Node1   Trace1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NID1   </a:t>
              </a: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ST5  ET5       F5</a:t>
              </a:r>
            </a:p>
          </p:txBody>
        </p:sp>
        <p:sp>
          <p:nvSpPr>
            <p:cNvPr id="97" name="矩形 71"/>
            <p:cNvSpPr>
              <a:spLocks noChangeArrowheads="1"/>
            </p:cNvSpPr>
            <p:nvPr/>
          </p:nvSpPr>
          <p:spPr bwMode="auto">
            <a:xfrm>
              <a:off x="4788025" y="5549083"/>
              <a:ext cx="389006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E1    Trace1           0                0         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NID1</a:t>
              </a:r>
              <a:endParaRPr lang="en-US" altLang="zh-CN" sz="16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E2    Trace1      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NID1          </a:t>
              </a: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T2        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NID2</a:t>
              </a:r>
              <a:endParaRPr lang="en-US" altLang="zh-CN" sz="16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E3    Trace1      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NID1          </a:t>
              </a: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T2        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NID3</a:t>
              </a:r>
              <a:endParaRPr lang="en-US" altLang="zh-CN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TextBox 72"/>
            <p:cNvSpPr txBox="1">
              <a:spLocks noChangeArrowheads="1"/>
            </p:cNvSpPr>
            <p:nvPr/>
          </p:nvSpPr>
          <p:spPr bwMode="auto">
            <a:xfrm>
              <a:off x="2234890" y="3969419"/>
              <a:ext cx="6429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NID1</a:t>
              </a:r>
              <a:endParaRPr kumimoji="0"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163188" y="3919523"/>
              <a:ext cx="4000457" cy="128583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0" name="矩形 99"/>
            <p:cNvSpPr/>
            <p:nvPr/>
          </p:nvSpPr>
          <p:spPr>
            <a:xfrm>
              <a:off x="163188" y="5348234"/>
              <a:ext cx="4000457" cy="7143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1" name="矩形 75"/>
            <p:cNvSpPr>
              <a:spLocks noChangeArrowheads="1"/>
            </p:cNvSpPr>
            <p:nvPr/>
          </p:nvSpPr>
          <p:spPr bwMode="auto">
            <a:xfrm>
              <a:off x="163188" y="4848700"/>
              <a:ext cx="6976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>
                  <a:latin typeface="Times New Roman" pitchFamily="18" charset="0"/>
                  <a:cs typeface="Times New Roman" pitchFamily="18" charset="0"/>
                </a:rPr>
                <a:t>Node</a:t>
              </a:r>
              <a:r>
                <a:rPr lang="en-US" altLang="zh-CN" sz="16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sz="16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矩形 76"/>
            <p:cNvSpPr>
              <a:spLocks noChangeArrowheads="1"/>
            </p:cNvSpPr>
            <p:nvPr/>
          </p:nvSpPr>
          <p:spPr bwMode="auto">
            <a:xfrm>
              <a:off x="163188" y="5705956"/>
              <a:ext cx="6976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>
                  <a:latin typeface="Times New Roman" pitchFamily="18" charset="0"/>
                  <a:cs typeface="Times New Roman" pitchFamily="18" charset="0"/>
                </a:rPr>
                <a:t>Node</a:t>
              </a:r>
              <a:r>
                <a:rPr lang="en-US" altLang="zh-CN" sz="16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sz="16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948992" y="4205265"/>
              <a:ext cx="3071780" cy="21430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F1</a:t>
              </a:r>
              <a:endParaRPr lang="zh-CN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1091865" y="4705315"/>
              <a:ext cx="1785919" cy="21430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F2</a:t>
              </a:r>
              <a:endParaRPr lang="zh-CN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1234739" y="5633976"/>
              <a:ext cx="542919" cy="21430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F3</a:t>
              </a:r>
              <a:endParaRPr lang="zh-CN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2071343" y="5633976"/>
              <a:ext cx="642930" cy="21430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F4</a:t>
              </a:r>
              <a:endParaRPr lang="zh-CN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7" name="直接箭头连接符 106"/>
            <p:cNvCxnSpPr/>
            <p:nvPr/>
          </p:nvCxnSpPr>
          <p:spPr>
            <a:xfrm rot="5400000">
              <a:off x="955344" y="4562444"/>
              <a:ext cx="28574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箭头连接符 107"/>
            <p:cNvCxnSpPr/>
            <p:nvPr/>
          </p:nvCxnSpPr>
          <p:spPr>
            <a:xfrm rot="5400000">
              <a:off x="898992" y="5276005"/>
              <a:ext cx="714355" cy="15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箭头连接符 108"/>
            <p:cNvCxnSpPr/>
            <p:nvPr/>
          </p:nvCxnSpPr>
          <p:spPr>
            <a:xfrm rot="5400000">
              <a:off x="1709402" y="5276799"/>
              <a:ext cx="71435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箭头连接符 109"/>
            <p:cNvCxnSpPr/>
            <p:nvPr/>
          </p:nvCxnSpPr>
          <p:spPr>
            <a:xfrm rot="16200000" flipV="1">
              <a:off x="1420480" y="5276799"/>
              <a:ext cx="714355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箭头连接符 110"/>
            <p:cNvCxnSpPr/>
            <p:nvPr/>
          </p:nvCxnSpPr>
          <p:spPr>
            <a:xfrm rot="16200000" flipV="1">
              <a:off x="2357095" y="5276799"/>
              <a:ext cx="714355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箭头连接符 111"/>
            <p:cNvCxnSpPr/>
            <p:nvPr/>
          </p:nvCxnSpPr>
          <p:spPr>
            <a:xfrm rot="5400000" flipH="1" flipV="1">
              <a:off x="2715863" y="4562444"/>
              <a:ext cx="285742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矩形 112"/>
            <p:cNvSpPr/>
            <p:nvPr/>
          </p:nvSpPr>
          <p:spPr>
            <a:xfrm>
              <a:off x="3120669" y="4705315"/>
              <a:ext cx="685793" cy="21430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F5</a:t>
              </a:r>
              <a:endParaRPr lang="zh-CN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4" name="直接箭头连接符 113"/>
            <p:cNvCxnSpPr/>
            <p:nvPr/>
          </p:nvCxnSpPr>
          <p:spPr>
            <a:xfrm rot="5400000">
              <a:off x="2969067" y="4563236"/>
              <a:ext cx="285742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箭头连接符 114"/>
            <p:cNvCxnSpPr/>
            <p:nvPr/>
          </p:nvCxnSpPr>
          <p:spPr>
            <a:xfrm rot="5400000" flipH="1" flipV="1">
              <a:off x="3638190" y="4562444"/>
              <a:ext cx="285742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箭头连接符 115"/>
            <p:cNvCxnSpPr/>
            <p:nvPr/>
          </p:nvCxnSpPr>
          <p:spPr>
            <a:xfrm>
              <a:off x="966454" y="3752841"/>
              <a:ext cx="0" cy="4317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箭头连接符 116"/>
            <p:cNvCxnSpPr/>
            <p:nvPr/>
          </p:nvCxnSpPr>
          <p:spPr>
            <a:xfrm flipV="1">
              <a:off x="4022359" y="3752841"/>
              <a:ext cx="0" cy="4429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94"/>
            <p:cNvSpPr txBox="1">
              <a:spLocks noChangeArrowheads="1"/>
            </p:cNvSpPr>
            <p:nvPr/>
          </p:nvSpPr>
          <p:spPr bwMode="auto">
            <a:xfrm>
              <a:off x="410102" y="3517898"/>
              <a:ext cx="11460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Request start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TextBox 96"/>
            <p:cNvSpPr txBox="1">
              <a:spLocks noChangeArrowheads="1"/>
            </p:cNvSpPr>
            <p:nvPr/>
          </p:nvSpPr>
          <p:spPr bwMode="auto">
            <a:xfrm>
              <a:off x="3440539" y="3521226"/>
              <a:ext cx="11460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dirty="0">
                  <a:latin typeface="Times New Roman" pitchFamily="18" charset="0"/>
                  <a:cs typeface="Times New Roman" pitchFamily="18" charset="0"/>
                </a:rPr>
                <a:t>Request end</a:t>
              </a:r>
              <a:endParaRPr kumimoji="0" lang="zh-CN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TextBox 98"/>
            <p:cNvSpPr txBox="1">
              <a:spLocks noChangeArrowheads="1"/>
            </p:cNvSpPr>
            <p:nvPr/>
          </p:nvSpPr>
          <p:spPr bwMode="auto">
            <a:xfrm>
              <a:off x="1058174" y="5788683"/>
              <a:ext cx="5169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ST3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TextBox 99"/>
            <p:cNvSpPr txBox="1">
              <a:spLocks noChangeArrowheads="1"/>
            </p:cNvSpPr>
            <p:nvPr/>
          </p:nvSpPr>
          <p:spPr bwMode="auto">
            <a:xfrm>
              <a:off x="1499073" y="5788683"/>
              <a:ext cx="4952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ET3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TextBox 102"/>
            <p:cNvSpPr txBox="1">
              <a:spLocks noChangeArrowheads="1"/>
            </p:cNvSpPr>
            <p:nvPr/>
          </p:nvSpPr>
          <p:spPr bwMode="auto">
            <a:xfrm>
              <a:off x="1850262" y="5788683"/>
              <a:ext cx="4849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ST4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TextBox 103"/>
            <p:cNvSpPr txBox="1">
              <a:spLocks noChangeArrowheads="1"/>
            </p:cNvSpPr>
            <p:nvPr/>
          </p:nvSpPr>
          <p:spPr bwMode="auto">
            <a:xfrm>
              <a:off x="2426326" y="5788683"/>
              <a:ext cx="5144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ET4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TextBox 104"/>
            <p:cNvSpPr txBox="1">
              <a:spLocks noChangeArrowheads="1"/>
            </p:cNvSpPr>
            <p:nvPr/>
          </p:nvSpPr>
          <p:spPr bwMode="auto">
            <a:xfrm>
              <a:off x="2877833" y="4857906"/>
              <a:ext cx="48459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ST5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TextBox 106"/>
            <p:cNvSpPr txBox="1">
              <a:spLocks noChangeArrowheads="1"/>
            </p:cNvSpPr>
            <p:nvPr/>
          </p:nvSpPr>
          <p:spPr bwMode="auto">
            <a:xfrm>
              <a:off x="3571155" y="4857906"/>
              <a:ext cx="5113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ET5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TextBox 107"/>
            <p:cNvSpPr txBox="1">
              <a:spLocks noChangeArrowheads="1"/>
            </p:cNvSpPr>
            <p:nvPr/>
          </p:nvSpPr>
          <p:spPr bwMode="auto">
            <a:xfrm>
              <a:off x="698134" y="4360476"/>
              <a:ext cx="5366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ST1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TextBox 108"/>
            <p:cNvSpPr txBox="1">
              <a:spLocks noChangeArrowheads="1"/>
            </p:cNvSpPr>
            <p:nvPr/>
          </p:nvSpPr>
          <p:spPr bwMode="auto">
            <a:xfrm>
              <a:off x="3735088" y="4352338"/>
              <a:ext cx="5000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ET1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8" name="直接连接符 127"/>
            <p:cNvCxnSpPr/>
            <p:nvPr/>
          </p:nvCxnSpPr>
          <p:spPr>
            <a:xfrm flipV="1">
              <a:off x="4887538" y="3854438"/>
              <a:ext cx="3714710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5103435" y="3651244"/>
              <a:ext cx="0" cy="15144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>
              <a:off x="5817803" y="3651244"/>
              <a:ext cx="0" cy="15144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6584557" y="3651244"/>
              <a:ext cx="0" cy="15144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>
              <a:off x="7054452" y="3651244"/>
              <a:ext cx="0" cy="15144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>
              <a:off x="8152990" y="3651244"/>
              <a:ext cx="0" cy="15144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15"/>
            <p:cNvSpPr txBox="1">
              <a:spLocks noChangeArrowheads="1"/>
            </p:cNvSpPr>
            <p:nvPr/>
          </p:nvSpPr>
          <p:spPr bwMode="auto">
            <a:xfrm>
              <a:off x="4602498" y="3568137"/>
              <a:ext cx="43045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dirty="0"/>
                <a:t>             </a:t>
              </a:r>
              <a:r>
                <a:rPr kumimoji="0" lang="en-US" altLang="zh-CN" sz="1800" dirty="0"/>
                <a:t>Node   </a:t>
              </a:r>
              <a:r>
                <a:rPr kumimoji="0" lang="en-US" altLang="zh-CN" sz="1800" dirty="0" err="1"/>
                <a:t>TraceID</a:t>
              </a:r>
              <a:r>
                <a:rPr kumimoji="0" lang="en-US" altLang="zh-CN" sz="1800" dirty="0"/>
                <a:t> </a:t>
              </a:r>
              <a:r>
                <a:rPr kumimoji="0" lang="en-US" altLang="zh-CN" sz="1800" dirty="0" smtClean="0"/>
                <a:t>NID   </a:t>
              </a:r>
              <a:r>
                <a:rPr kumimoji="0" lang="en-US" altLang="zh-CN" sz="1800" dirty="0"/>
                <a:t>Timestamp Name</a:t>
              </a:r>
              <a:endParaRPr kumimoji="0" lang="zh-CN" altLang="en-US" sz="1800" b="1" dirty="0">
                <a:latin typeface="宋体" pitchFamily="2" charset="-122"/>
              </a:endParaRPr>
            </a:p>
          </p:txBody>
        </p:sp>
        <p:sp>
          <p:nvSpPr>
            <p:cNvPr id="135" name="TextBox 116"/>
            <p:cNvSpPr txBox="1">
              <a:spLocks noChangeArrowheads="1"/>
            </p:cNvSpPr>
            <p:nvPr/>
          </p:nvSpPr>
          <p:spPr bwMode="auto">
            <a:xfrm>
              <a:off x="4226526" y="4379076"/>
              <a:ext cx="7055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/>
                <a:t>Event</a:t>
              </a:r>
              <a:endParaRPr kumimoji="0" lang="zh-CN" altLang="en-US" sz="1800"/>
            </a:p>
          </p:txBody>
        </p:sp>
        <p:cxnSp>
          <p:nvCxnSpPr>
            <p:cNvPr id="136" name="直接连接符 135"/>
            <p:cNvCxnSpPr/>
            <p:nvPr/>
          </p:nvCxnSpPr>
          <p:spPr>
            <a:xfrm>
              <a:off x="4887538" y="5572065"/>
              <a:ext cx="3875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/>
          </p:nvCxnSpPr>
          <p:spPr>
            <a:xfrm>
              <a:off x="5117722" y="5383158"/>
              <a:ext cx="0" cy="9969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/>
          </p:nvCxnSpPr>
          <p:spPr>
            <a:xfrm>
              <a:off x="5998776" y="5383158"/>
              <a:ext cx="0" cy="9969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>
              <a:off x="6994127" y="5383158"/>
              <a:ext cx="0" cy="9969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/>
          </p:nvCxnSpPr>
          <p:spPr>
            <a:xfrm>
              <a:off x="7846606" y="5383158"/>
              <a:ext cx="0" cy="9969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22"/>
            <p:cNvSpPr txBox="1">
              <a:spLocks noChangeArrowheads="1"/>
            </p:cNvSpPr>
            <p:nvPr/>
          </p:nvSpPr>
          <p:spPr bwMode="auto">
            <a:xfrm>
              <a:off x="4426889" y="5298097"/>
              <a:ext cx="4480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 dirty="0"/>
                <a:t>             </a:t>
              </a:r>
              <a:r>
                <a:rPr kumimoji="0" lang="en-US" altLang="zh-CN" sz="1800" dirty="0" err="1"/>
                <a:t>TraceID</a:t>
              </a:r>
              <a:r>
                <a:rPr kumimoji="0" lang="en-US" altLang="zh-CN" sz="1800" dirty="0"/>
                <a:t>   </a:t>
              </a:r>
              <a:r>
                <a:rPr kumimoji="0" lang="en-US" altLang="zh-CN" sz="1800" dirty="0" err="1" smtClean="0"/>
                <a:t>FatherNID</a:t>
              </a:r>
              <a:r>
                <a:rPr kumimoji="0" lang="en-US" altLang="zh-CN" sz="1800" dirty="0" smtClean="0"/>
                <a:t> </a:t>
              </a:r>
              <a:r>
                <a:rPr kumimoji="0" lang="en-US" altLang="zh-CN" sz="1800" dirty="0" err="1"/>
                <a:t>FatherST</a:t>
              </a:r>
              <a:r>
                <a:rPr kumimoji="0" lang="en-US" altLang="zh-CN" sz="1800" dirty="0"/>
                <a:t> </a:t>
              </a:r>
              <a:r>
                <a:rPr kumimoji="0" lang="en-US" altLang="zh-CN" sz="1800" dirty="0" err="1" smtClean="0"/>
                <a:t>ChildNID</a:t>
              </a:r>
              <a:endParaRPr kumimoji="0" lang="zh-CN" altLang="en-US" sz="1800" dirty="0"/>
            </a:p>
          </p:txBody>
        </p:sp>
        <p:sp>
          <p:nvSpPr>
            <p:cNvPr id="142" name="TextBox 123"/>
            <p:cNvSpPr txBox="1">
              <a:spLocks noChangeArrowheads="1"/>
            </p:cNvSpPr>
            <p:nvPr/>
          </p:nvSpPr>
          <p:spPr bwMode="auto">
            <a:xfrm>
              <a:off x="4211960" y="5705956"/>
              <a:ext cx="637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/>
                <a:t>Edge</a:t>
              </a:r>
              <a:endParaRPr kumimoji="0" lang="zh-CN" altLang="en-US" sz="1800"/>
            </a:p>
          </p:txBody>
        </p:sp>
        <p:sp>
          <p:nvSpPr>
            <p:cNvPr id="143" name="TextBox 124"/>
            <p:cNvSpPr txBox="1">
              <a:spLocks noChangeArrowheads="1"/>
            </p:cNvSpPr>
            <p:nvPr/>
          </p:nvSpPr>
          <p:spPr bwMode="auto">
            <a:xfrm>
              <a:off x="860815" y="4859989"/>
              <a:ext cx="4942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ST2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" name="TextBox 125"/>
            <p:cNvSpPr txBox="1">
              <a:spLocks noChangeArrowheads="1"/>
            </p:cNvSpPr>
            <p:nvPr/>
          </p:nvSpPr>
          <p:spPr bwMode="auto">
            <a:xfrm>
              <a:off x="2577835" y="4857906"/>
              <a:ext cx="4965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ET2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5" name="椭圆 144"/>
          <p:cNvSpPr/>
          <p:nvPr/>
        </p:nvSpPr>
        <p:spPr>
          <a:xfrm>
            <a:off x="4171950" y="4167188"/>
            <a:ext cx="715963" cy="51276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F1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6" name="椭圆 145"/>
          <p:cNvSpPr/>
          <p:nvPr/>
        </p:nvSpPr>
        <p:spPr>
          <a:xfrm>
            <a:off x="3149600" y="4754563"/>
            <a:ext cx="715963" cy="51276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F2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7" name="椭圆 146"/>
          <p:cNvSpPr/>
          <p:nvPr/>
        </p:nvSpPr>
        <p:spPr>
          <a:xfrm>
            <a:off x="5156200" y="4716463"/>
            <a:ext cx="715963" cy="51276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F5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8" name="椭圆 147"/>
          <p:cNvSpPr/>
          <p:nvPr/>
        </p:nvSpPr>
        <p:spPr>
          <a:xfrm>
            <a:off x="2236788" y="5507038"/>
            <a:ext cx="715962" cy="5111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F3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9" name="椭圆 148"/>
          <p:cNvSpPr/>
          <p:nvPr/>
        </p:nvSpPr>
        <p:spPr>
          <a:xfrm>
            <a:off x="4171950" y="5497513"/>
            <a:ext cx="715963" cy="51276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F4</a:t>
            </a: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50" name="组合 149"/>
          <p:cNvGrpSpPr>
            <a:grpSpLocks/>
          </p:cNvGrpSpPr>
          <p:nvPr/>
        </p:nvGrpSpPr>
        <p:grpSpPr bwMode="auto">
          <a:xfrm>
            <a:off x="3051176" y="4086975"/>
            <a:ext cx="2973388" cy="1234324"/>
            <a:chOff x="3013379" y="3861282"/>
            <a:chExt cx="2972397" cy="1655950"/>
          </a:xfrm>
        </p:grpSpPr>
        <p:sp>
          <p:nvSpPr>
            <p:cNvPr id="151" name="圆角矩形 150"/>
            <p:cNvSpPr/>
            <p:nvPr/>
          </p:nvSpPr>
          <p:spPr>
            <a:xfrm>
              <a:off x="3013379" y="3861282"/>
              <a:ext cx="2972397" cy="1655950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2" name="TextBox 7"/>
            <p:cNvSpPr txBox="1">
              <a:spLocks noChangeArrowheads="1"/>
            </p:cNvSpPr>
            <p:nvPr/>
          </p:nvSpPr>
          <p:spPr bwMode="auto">
            <a:xfrm>
              <a:off x="5238254" y="3880324"/>
              <a:ext cx="650923" cy="49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 dirty="0" smtClean="0"/>
                <a:t>NID1</a:t>
              </a:r>
              <a:endParaRPr kumimoji="0" lang="zh-CN" altLang="en-US" sz="1800" dirty="0"/>
            </a:p>
          </p:txBody>
        </p:sp>
      </p:grpSp>
      <p:grpSp>
        <p:nvGrpSpPr>
          <p:cNvPr id="153" name="组合 152"/>
          <p:cNvGrpSpPr>
            <a:grpSpLocks/>
          </p:cNvGrpSpPr>
          <p:nvPr/>
        </p:nvGrpSpPr>
        <p:grpSpPr bwMode="auto">
          <a:xfrm>
            <a:off x="2130425" y="5382419"/>
            <a:ext cx="976313" cy="991860"/>
            <a:chOff x="2092734" y="5702625"/>
            <a:chExt cx="975294" cy="1066557"/>
          </a:xfrm>
        </p:grpSpPr>
        <p:sp>
          <p:nvSpPr>
            <p:cNvPr id="154" name="圆角矩形 153"/>
            <p:cNvSpPr/>
            <p:nvPr/>
          </p:nvSpPr>
          <p:spPr>
            <a:xfrm>
              <a:off x="2092734" y="5702625"/>
              <a:ext cx="975294" cy="1038743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5" name="TextBox 134"/>
            <p:cNvSpPr txBox="1">
              <a:spLocks noChangeArrowheads="1"/>
            </p:cNvSpPr>
            <p:nvPr/>
          </p:nvSpPr>
          <p:spPr bwMode="auto">
            <a:xfrm>
              <a:off x="2267744" y="6372036"/>
              <a:ext cx="650460" cy="39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 dirty="0" smtClean="0"/>
                <a:t>NID2</a:t>
              </a:r>
              <a:endParaRPr kumimoji="0" lang="zh-CN" altLang="en-US" sz="1800" dirty="0"/>
            </a:p>
          </p:txBody>
        </p:sp>
      </p:grpSp>
      <p:grpSp>
        <p:nvGrpSpPr>
          <p:cNvPr id="156" name="组合 155"/>
          <p:cNvGrpSpPr>
            <a:grpSpLocks/>
          </p:cNvGrpSpPr>
          <p:nvPr/>
        </p:nvGrpSpPr>
        <p:grpSpPr bwMode="auto">
          <a:xfrm>
            <a:off x="4041775" y="5382419"/>
            <a:ext cx="976313" cy="991861"/>
            <a:chOff x="4004270" y="5702624"/>
            <a:chExt cx="975294" cy="1066559"/>
          </a:xfrm>
        </p:grpSpPr>
        <p:sp>
          <p:nvSpPr>
            <p:cNvPr id="157" name="圆角矩形 156"/>
            <p:cNvSpPr/>
            <p:nvPr/>
          </p:nvSpPr>
          <p:spPr>
            <a:xfrm>
              <a:off x="4004270" y="5702624"/>
              <a:ext cx="975294" cy="1038744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8" name="TextBox 135"/>
            <p:cNvSpPr txBox="1">
              <a:spLocks noChangeArrowheads="1"/>
            </p:cNvSpPr>
            <p:nvPr/>
          </p:nvSpPr>
          <p:spPr bwMode="auto">
            <a:xfrm>
              <a:off x="4173753" y="6372036"/>
              <a:ext cx="650460" cy="397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 dirty="0" smtClean="0"/>
                <a:t>NID3</a:t>
              </a:r>
              <a:endParaRPr kumimoji="0" lang="zh-CN" altLang="en-US" sz="1800" dirty="0"/>
            </a:p>
          </p:txBody>
        </p:sp>
      </p:grpSp>
      <p:cxnSp>
        <p:nvCxnSpPr>
          <p:cNvPr id="159" name="直接连接符 158"/>
          <p:cNvCxnSpPr>
            <a:stCxn id="145" idx="3"/>
            <a:endCxn id="146" idx="7"/>
          </p:cNvCxnSpPr>
          <p:nvPr/>
        </p:nvCxnSpPr>
        <p:spPr>
          <a:xfrm flipH="1">
            <a:off x="3760713" y="4604858"/>
            <a:ext cx="516087" cy="2247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>
            <a:stCxn id="145" idx="5"/>
            <a:endCxn id="147" idx="1"/>
          </p:cNvCxnSpPr>
          <p:nvPr/>
        </p:nvCxnSpPr>
        <p:spPr>
          <a:xfrm>
            <a:off x="4783063" y="4604858"/>
            <a:ext cx="477987" cy="1866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>
            <a:stCxn id="146" idx="3"/>
            <a:endCxn id="148" idx="7"/>
          </p:cNvCxnSpPr>
          <p:nvPr/>
        </p:nvCxnSpPr>
        <p:spPr>
          <a:xfrm flipH="1">
            <a:off x="2847900" y="5192233"/>
            <a:ext cx="40655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>
            <a:stCxn id="146" idx="5"/>
            <a:endCxn id="149" idx="1"/>
          </p:cNvCxnSpPr>
          <p:nvPr/>
        </p:nvCxnSpPr>
        <p:spPr>
          <a:xfrm>
            <a:off x="3760713" y="5192233"/>
            <a:ext cx="516087" cy="3803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矩形 162"/>
          <p:cNvSpPr/>
          <p:nvPr/>
        </p:nvSpPr>
        <p:spPr>
          <a:xfrm>
            <a:off x="5843588" y="1222375"/>
            <a:ext cx="766762" cy="1568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4" name="矩形 163"/>
          <p:cNvSpPr/>
          <p:nvPr/>
        </p:nvSpPr>
        <p:spPr>
          <a:xfrm>
            <a:off x="6613525" y="1222375"/>
            <a:ext cx="466725" cy="1568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5" name="矩形 164"/>
          <p:cNvSpPr/>
          <p:nvPr/>
        </p:nvSpPr>
        <p:spPr>
          <a:xfrm>
            <a:off x="7080250" y="1220788"/>
            <a:ext cx="1098550" cy="15700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6" name="矩形 165"/>
          <p:cNvSpPr/>
          <p:nvPr/>
        </p:nvSpPr>
        <p:spPr>
          <a:xfrm>
            <a:off x="5143500" y="2989263"/>
            <a:ext cx="881063" cy="1000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7" name="TextBox 166"/>
          <p:cNvSpPr txBox="1">
            <a:spLocks noChangeArrowheads="1"/>
          </p:cNvSpPr>
          <p:nvPr/>
        </p:nvSpPr>
        <p:spPr bwMode="auto">
          <a:xfrm>
            <a:off x="310983" y="4514056"/>
            <a:ext cx="218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kumimoji="0" lang="en-US" altLang="zh-CN" sz="1800" dirty="0"/>
              <a:t>ST1&lt;ST2 &amp;&amp; ET1&gt;ET2</a:t>
            </a:r>
            <a:endParaRPr kumimoji="0" lang="zh-CN" altLang="en-US" sz="1800" dirty="0"/>
          </a:p>
        </p:txBody>
      </p:sp>
      <p:sp>
        <p:nvSpPr>
          <p:cNvPr id="168" name="矩形 167"/>
          <p:cNvSpPr/>
          <p:nvPr/>
        </p:nvSpPr>
        <p:spPr>
          <a:xfrm>
            <a:off x="4848225" y="2986088"/>
            <a:ext cx="288925" cy="1000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9" name="矩形 168"/>
          <p:cNvSpPr/>
          <p:nvPr/>
        </p:nvSpPr>
        <p:spPr>
          <a:xfrm>
            <a:off x="6024563" y="3455988"/>
            <a:ext cx="1847850" cy="2444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0" name="矩形 169"/>
          <p:cNvSpPr/>
          <p:nvPr/>
        </p:nvSpPr>
        <p:spPr>
          <a:xfrm>
            <a:off x="7872413" y="3455988"/>
            <a:ext cx="892175" cy="247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3151188" y="4752976"/>
            <a:ext cx="715962" cy="5127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F2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2" name="线形标注 1(无边框) 171"/>
          <p:cNvSpPr/>
          <p:nvPr/>
        </p:nvSpPr>
        <p:spPr>
          <a:xfrm>
            <a:off x="6948488" y="4396582"/>
            <a:ext cx="1679575" cy="612775"/>
          </a:xfrm>
          <a:prstGeom prst="callout1">
            <a:avLst>
              <a:gd name="adj1" fmla="val 18750"/>
              <a:gd name="adj2" fmla="val -8333"/>
              <a:gd name="adj3" fmla="val 73652"/>
              <a:gd name="adj4" fmla="val -69820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solidFill>
                  <a:srgbClr val="FFFFFF"/>
                </a:solidFill>
              </a:rPr>
              <a:t>Name, latency, node, …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3" name="线形标注 1(无边框) 172"/>
          <p:cNvSpPr/>
          <p:nvPr/>
        </p:nvSpPr>
        <p:spPr>
          <a:xfrm>
            <a:off x="5678488" y="5640388"/>
            <a:ext cx="1679575" cy="612775"/>
          </a:xfrm>
          <a:prstGeom prst="callout1">
            <a:avLst>
              <a:gd name="adj1" fmla="val 18750"/>
              <a:gd name="adj2" fmla="val -8333"/>
              <a:gd name="adj3" fmla="val -150187"/>
              <a:gd name="adj4" fmla="val -98719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solidFill>
                  <a:srgbClr val="FFFFFF"/>
                </a:solidFill>
              </a:rPr>
              <a:t>Local call, remote call, …</a:t>
            </a: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0" grpId="1" animBg="1"/>
      <p:bldP spid="145" grpId="0" animBg="1"/>
      <p:bldP spid="146" grpId="0" animBg="1"/>
      <p:bldP spid="147" grpId="0" animBg="1"/>
      <p:bldP spid="148" grpId="0" animBg="1"/>
      <p:bldP spid="149" grpId="0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/>
      <p:bldP spid="167" grpId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Architecture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3688" y="1460501"/>
            <a:ext cx="6540500" cy="4549775"/>
            <a:chOff x="293688" y="1460501"/>
            <a:chExt cx="6540500" cy="4549775"/>
          </a:xfrm>
        </p:grpSpPr>
        <p:grpSp>
          <p:nvGrpSpPr>
            <p:cNvPr id="7" name="组合 6"/>
            <p:cNvGrpSpPr>
              <a:grpSpLocks/>
            </p:cNvGrpSpPr>
            <p:nvPr/>
          </p:nvGrpSpPr>
          <p:grpSpPr bwMode="auto">
            <a:xfrm>
              <a:off x="2144713" y="1535113"/>
              <a:ext cx="2230437" cy="2120900"/>
              <a:chOff x="2144737" y="1327613"/>
              <a:chExt cx="2231022" cy="2121088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2144737" y="1327613"/>
                <a:ext cx="2170681" cy="212108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16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矩形 46"/>
              <p:cNvSpPr>
                <a:spLocks noChangeArrowheads="1"/>
              </p:cNvSpPr>
              <p:nvPr/>
            </p:nvSpPr>
            <p:spPr bwMode="auto">
              <a:xfrm>
                <a:off x="4006427" y="1901814"/>
                <a:ext cx="369332" cy="1038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/>
              <a:p>
                <a:pPr algn="ctr"/>
                <a:r>
                  <a:rPr lang="en-US" altLang="zh-CN" sz="1200">
                    <a:latin typeface="Times New Roman" pitchFamily="18" charset="0"/>
                    <a:cs typeface="Times New Roman" pitchFamily="18" charset="0"/>
                  </a:rPr>
                  <a:t>Monitor Server</a:t>
                </a:r>
              </a:p>
            </p:txBody>
          </p:sp>
        </p:grpSp>
        <p:grpSp>
          <p:nvGrpSpPr>
            <p:cNvPr id="8" name="组合 7"/>
            <p:cNvGrpSpPr>
              <a:grpSpLocks/>
            </p:cNvGrpSpPr>
            <p:nvPr/>
          </p:nvGrpSpPr>
          <p:grpSpPr bwMode="auto">
            <a:xfrm>
              <a:off x="4316413" y="1527176"/>
              <a:ext cx="887412" cy="2128837"/>
              <a:chOff x="4316121" y="1319726"/>
              <a:chExt cx="887629" cy="2128975"/>
            </a:xfrm>
          </p:grpSpPr>
          <p:sp>
            <p:nvSpPr>
              <p:cNvPr id="71" name="等腰三角形 70"/>
              <p:cNvSpPr/>
              <p:nvPr/>
            </p:nvSpPr>
            <p:spPr>
              <a:xfrm rot="5400000">
                <a:off x="3706560" y="1940400"/>
                <a:ext cx="2106750" cy="887629"/>
              </a:xfrm>
              <a:prstGeom prst="triangle">
                <a:avLst>
                  <a:gd name="adj" fmla="val 58513"/>
                </a:avLst>
              </a:prstGeom>
              <a:solidFill>
                <a:schemeClr val="accent5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dirty="0"/>
              </a:p>
            </p:txBody>
          </p:sp>
          <p:cxnSp>
            <p:nvCxnSpPr>
              <p:cNvPr id="72" name="直接连接符 71"/>
              <p:cNvCxnSpPr/>
              <p:nvPr/>
            </p:nvCxnSpPr>
            <p:spPr>
              <a:xfrm flipH="1" flipV="1">
                <a:off x="4316121" y="1319726"/>
                <a:ext cx="678028" cy="95732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4316121" y="2778733"/>
                <a:ext cx="678028" cy="66996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>
              <a:grpSpLocks/>
            </p:cNvGrpSpPr>
            <p:nvPr/>
          </p:nvGrpSpPr>
          <p:grpSpPr bwMode="auto">
            <a:xfrm>
              <a:off x="2144713" y="3921126"/>
              <a:ext cx="4572000" cy="2089150"/>
              <a:chOff x="2144737" y="3713697"/>
              <a:chExt cx="4572032" cy="2088232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2144737" y="3713697"/>
                <a:ext cx="4572032" cy="20882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Box 5"/>
              <p:cNvSpPr txBox="1">
                <a:spLocks noChangeArrowheads="1"/>
              </p:cNvSpPr>
              <p:nvPr/>
            </p:nvSpPr>
            <p:spPr bwMode="auto">
              <a:xfrm>
                <a:off x="6329767" y="3713697"/>
                <a:ext cx="3802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kumimoji="0" lang="en-US" altLang="zh-CN" sz="1200">
                    <a:latin typeface="Times New Roman" pitchFamily="18" charset="0"/>
                    <a:cs typeface="Times New Roman" pitchFamily="18" charset="0"/>
                  </a:rPr>
                  <a:t>DS</a:t>
                </a:r>
                <a:endParaRPr kumimoji="0" lang="zh-CN" altLang="en-US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矩形 6"/>
              <p:cNvSpPr>
                <a:spLocks noChangeArrowheads="1"/>
              </p:cNvSpPr>
              <p:nvPr/>
            </p:nvSpPr>
            <p:spPr bwMode="auto">
              <a:xfrm>
                <a:off x="5257631" y="4640509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>
                    <a:latin typeface="Times New Roman" pitchFamily="18" charset="0"/>
                    <a:cs typeface="Times New Roman" pitchFamily="18" charset="0"/>
                  </a:rPr>
                  <a:t>…</a:t>
                </a:r>
                <a:endParaRPr lang="zh-CN" alt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云形标注 62"/>
              <p:cNvSpPr/>
              <p:nvPr/>
            </p:nvSpPr>
            <p:spPr>
              <a:xfrm>
                <a:off x="3922749" y="3829533"/>
                <a:ext cx="2143140" cy="428437"/>
              </a:xfrm>
              <a:prstGeom prst="cloudCallout">
                <a:avLst>
                  <a:gd name="adj1" fmla="val -46117"/>
                  <a:gd name="adj2" fmla="val 1509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Network</a:t>
                </a:r>
                <a:endParaRPr lang="zh-CN" altLang="en-US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4" name="直接连接符 63"/>
              <p:cNvCxnSpPr>
                <a:stCxn id="65" idx="3"/>
              </p:cNvCxnSpPr>
              <p:nvPr/>
            </p:nvCxnSpPr>
            <p:spPr>
              <a:xfrm flipV="1">
                <a:off x="3944975" y="4242102"/>
                <a:ext cx="576266" cy="6950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矩形 64"/>
              <p:cNvSpPr/>
              <p:nvPr/>
            </p:nvSpPr>
            <p:spPr>
              <a:xfrm>
                <a:off x="2289200" y="4434105"/>
                <a:ext cx="1655775" cy="10076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endParaRPr lang="en-US" altLang="zh-CN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endParaRPr lang="en-US" altLang="zh-CN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Node</a:t>
                </a:r>
                <a:r>
                  <a:rPr lang="en-US" altLang="zh-CN" sz="12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zh-CN" altLang="en-US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4376778" y="4578504"/>
                <a:ext cx="857256" cy="6109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Node</a:t>
                </a:r>
                <a:r>
                  <a:rPr lang="en-US" altLang="zh-CN" sz="12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zh-CN" altLang="en-US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5669012" y="4578504"/>
                <a:ext cx="857256" cy="6109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Node</a:t>
                </a:r>
                <a:r>
                  <a:rPr lang="en-US" altLang="zh-CN" sz="12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zh-CN" altLang="en-US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8" name="直接连接符 67"/>
              <p:cNvCxnSpPr>
                <a:stCxn id="66" idx="0"/>
              </p:cNvCxnSpPr>
              <p:nvPr/>
            </p:nvCxnSpPr>
            <p:spPr>
              <a:xfrm flipV="1">
                <a:off x="4805406" y="4257970"/>
                <a:ext cx="0" cy="32053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>
                <a:stCxn id="67" idx="0"/>
              </p:cNvCxnSpPr>
              <p:nvPr/>
            </p:nvCxnSpPr>
            <p:spPr>
              <a:xfrm flipH="1" flipV="1">
                <a:off x="5745212" y="4145307"/>
                <a:ext cx="352427" cy="4331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>
                <a:stCxn id="62" idx="0"/>
              </p:cNvCxnSpPr>
              <p:nvPr/>
            </p:nvCxnSpPr>
            <p:spPr>
              <a:xfrm flipH="1" flipV="1">
                <a:off x="5257846" y="4215127"/>
                <a:ext cx="207964" cy="4252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>
              <a:grpSpLocks/>
            </p:cNvGrpSpPr>
            <p:nvPr/>
          </p:nvGrpSpPr>
          <p:grpSpPr bwMode="auto">
            <a:xfrm>
              <a:off x="4994275" y="2486026"/>
              <a:ext cx="1252538" cy="1550987"/>
              <a:chOff x="4994710" y="2277295"/>
              <a:chExt cx="1252027" cy="1552192"/>
            </a:xfrm>
          </p:grpSpPr>
          <p:cxnSp>
            <p:nvCxnSpPr>
              <p:cNvPr id="58" name="直接连接符 57"/>
              <p:cNvCxnSpPr/>
              <p:nvPr/>
            </p:nvCxnSpPr>
            <p:spPr>
              <a:xfrm flipV="1">
                <a:off x="5313668" y="2779335"/>
                <a:ext cx="0" cy="10501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矩形 58"/>
              <p:cNvSpPr/>
              <p:nvPr/>
            </p:nvSpPr>
            <p:spPr>
              <a:xfrm>
                <a:off x="4994710" y="2277295"/>
                <a:ext cx="1252027" cy="50204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Monitor Server</a:t>
                </a:r>
              </a:p>
            </p:txBody>
          </p:sp>
        </p:grpSp>
        <p:grpSp>
          <p:nvGrpSpPr>
            <p:cNvPr id="11" name="组合 10"/>
            <p:cNvGrpSpPr>
              <a:grpSpLocks/>
            </p:cNvGrpSpPr>
            <p:nvPr/>
          </p:nvGrpSpPr>
          <p:grpSpPr bwMode="auto">
            <a:xfrm>
              <a:off x="5081588" y="1757363"/>
              <a:ext cx="1069975" cy="728662"/>
              <a:chOff x="5081352" y="1550008"/>
              <a:chExt cx="1070829" cy="727286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5081352" y="1550008"/>
                <a:ext cx="1070829" cy="40088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Manager</a:t>
                </a:r>
                <a:endParaRPr lang="zh-CN" altLang="en-US" sz="1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7" name="直接连接符 56"/>
              <p:cNvCxnSpPr>
                <a:stCxn id="59" idx="0"/>
                <a:endCxn id="56" idx="4"/>
              </p:cNvCxnSpPr>
              <p:nvPr/>
            </p:nvCxnSpPr>
            <p:spPr>
              <a:xfrm flipH="1" flipV="1">
                <a:off x="5616767" y="1950888"/>
                <a:ext cx="3971" cy="326406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/>
            <p:cNvGrpSpPr>
              <a:grpSpLocks/>
            </p:cNvGrpSpPr>
            <p:nvPr/>
          </p:nvGrpSpPr>
          <p:grpSpPr bwMode="auto">
            <a:xfrm>
              <a:off x="2720975" y="2986088"/>
              <a:ext cx="2859087" cy="1708150"/>
              <a:chOff x="2720801" y="2778074"/>
              <a:chExt cx="2858869" cy="1708115"/>
            </a:xfrm>
          </p:grpSpPr>
          <p:cxnSp>
            <p:nvCxnSpPr>
              <p:cNvPr id="54" name="直接连接符 53"/>
              <p:cNvCxnSpPr/>
              <p:nvPr/>
            </p:nvCxnSpPr>
            <p:spPr>
              <a:xfrm flipV="1">
                <a:off x="3125582" y="2778074"/>
                <a:ext cx="2454088" cy="1708115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流程图: 数据 54"/>
              <p:cNvSpPr/>
              <p:nvPr/>
            </p:nvSpPr>
            <p:spPr>
              <a:xfrm>
                <a:off x="2720801" y="4152820"/>
                <a:ext cx="1122278" cy="192084"/>
              </a:xfrm>
              <a:prstGeom prst="flowChartInputOutpu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000">
                    <a:solidFill>
                      <a:schemeClr val="tx1"/>
                    </a:solidFill>
                  </a:rPr>
                  <a:t>Event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组合 12"/>
            <p:cNvGrpSpPr>
              <a:grpSpLocks/>
            </p:cNvGrpSpPr>
            <p:nvPr/>
          </p:nvGrpSpPr>
          <p:grpSpPr bwMode="auto">
            <a:xfrm>
              <a:off x="6151563" y="1937546"/>
              <a:ext cx="682625" cy="1962943"/>
              <a:chOff x="6152181" y="1958015"/>
              <a:chExt cx="682368" cy="1963727"/>
            </a:xfrm>
          </p:grpSpPr>
          <p:cxnSp>
            <p:nvCxnSpPr>
              <p:cNvPr id="52" name="形状 89"/>
              <p:cNvCxnSpPr>
                <a:stCxn id="56" idx="6"/>
                <a:endCxn id="61" idx="0"/>
              </p:cNvCxnSpPr>
              <p:nvPr/>
            </p:nvCxnSpPr>
            <p:spPr bwMode="auto">
              <a:xfrm>
                <a:off x="6152181" y="1958015"/>
                <a:ext cx="368127" cy="1963727"/>
              </a:xfrm>
              <a:prstGeom prst="bentConnector2">
                <a:avLst/>
              </a:prstGeom>
              <a:ln w="19050">
                <a:solidFill>
                  <a:srgbClr val="00B05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22"/>
              <p:cNvSpPr txBox="1">
                <a:spLocks noChangeArrowheads="1"/>
              </p:cNvSpPr>
              <p:nvPr/>
            </p:nvSpPr>
            <p:spPr bwMode="auto">
              <a:xfrm>
                <a:off x="6465217" y="2206639"/>
                <a:ext cx="369332" cy="780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kumimoji="0" lang="en-US" altLang="zh-CN" sz="1200" dirty="0"/>
                  <a:t>Recovering</a:t>
                </a:r>
                <a:endParaRPr kumimoji="0" lang="zh-CN" altLang="en-US" sz="1200" dirty="0"/>
              </a:p>
            </p:txBody>
          </p:sp>
        </p:grpSp>
        <p:grpSp>
          <p:nvGrpSpPr>
            <p:cNvPr id="14" name="组合 13"/>
            <p:cNvGrpSpPr>
              <a:grpSpLocks/>
            </p:cNvGrpSpPr>
            <p:nvPr/>
          </p:nvGrpSpPr>
          <p:grpSpPr bwMode="auto">
            <a:xfrm>
              <a:off x="2735263" y="1460501"/>
              <a:ext cx="857250" cy="584200"/>
              <a:chOff x="2735659" y="1253196"/>
              <a:chExt cx="857256" cy="584145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2735659" y="1478600"/>
                <a:ext cx="857256" cy="214292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UI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0" name="直接连接符 49"/>
              <p:cNvCxnSpPr>
                <a:stCxn id="42" idx="1"/>
                <a:endCxn id="49" idx="2"/>
              </p:cNvCxnSpPr>
              <p:nvPr/>
            </p:nvCxnSpPr>
            <p:spPr>
              <a:xfrm flipV="1">
                <a:off x="3159525" y="1692892"/>
                <a:ext cx="4762" cy="144449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>
                <a:stCxn id="49" idx="0"/>
              </p:cNvCxnSpPr>
              <p:nvPr/>
            </p:nvCxnSpPr>
            <p:spPr>
              <a:xfrm flipV="1">
                <a:off x="3164287" y="1253196"/>
                <a:ext cx="11112" cy="225404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/>
            <p:cNvGrpSpPr>
              <a:grpSpLocks/>
            </p:cNvGrpSpPr>
            <p:nvPr/>
          </p:nvGrpSpPr>
          <p:grpSpPr bwMode="auto">
            <a:xfrm>
              <a:off x="2351088" y="2044701"/>
              <a:ext cx="1593850" cy="879475"/>
              <a:chOff x="2351303" y="1837341"/>
              <a:chExt cx="1593634" cy="879517"/>
            </a:xfrm>
          </p:grpSpPr>
          <p:cxnSp>
            <p:nvCxnSpPr>
              <p:cNvPr id="39" name="直接连接符 38"/>
              <p:cNvCxnSpPr>
                <a:endCxn id="43" idx="2"/>
              </p:cNvCxnSpPr>
              <p:nvPr/>
            </p:nvCxnSpPr>
            <p:spPr>
              <a:xfrm flipH="1" flipV="1">
                <a:off x="2663998" y="2527936"/>
                <a:ext cx="1588" cy="168283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H="1" flipV="1">
                <a:off x="3632241" y="2507298"/>
                <a:ext cx="0" cy="20956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>
                <a:stCxn id="36" idx="0"/>
                <a:endCxn id="45" idx="2"/>
              </p:cNvCxnSpPr>
              <p:nvPr/>
            </p:nvCxnSpPr>
            <p:spPr>
              <a:xfrm flipV="1">
                <a:off x="3148914" y="2543979"/>
                <a:ext cx="9283" cy="150653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圆柱形 41"/>
              <p:cNvSpPr/>
              <p:nvPr/>
            </p:nvSpPr>
            <p:spPr>
              <a:xfrm>
                <a:off x="2627491" y="1837341"/>
                <a:ext cx="1063481" cy="298464"/>
              </a:xfrm>
              <a:prstGeom prst="can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 b="1">
                    <a:solidFill>
                      <a:schemeClr val="bg1"/>
                    </a:solidFill>
                  </a:rPr>
                  <a:t>Database</a:t>
                </a:r>
                <a:endParaRPr lang="zh-CN" altLang="en-US" sz="12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2351303" y="2313614"/>
                <a:ext cx="625390" cy="214322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writer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3319547" y="2313614"/>
                <a:ext cx="625390" cy="214322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writer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矩形 38"/>
              <p:cNvSpPr>
                <a:spLocks noChangeArrowheads="1"/>
              </p:cNvSpPr>
              <p:nvPr/>
            </p:nvSpPr>
            <p:spPr bwMode="auto">
              <a:xfrm>
                <a:off x="2976095" y="2236202"/>
                <a:ext cx="36420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b="1">
                    <a:latin typeface="Times New Roman" pitchFamily="18" charset="0"/>
                    <a:cs typeface="Times New Roman" pitchFamily="18" charset="0"/>
                  </a:rPr>
                  <a:t>…</a:t>
                </a:r>
                <a:endParaRPr lang="zh-CN" altLang="en-US" sz="1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 flipH="1" flipV="1">
                <a:off x="2865583" y="2124692"/>
                <a:ext cx="0" cy="174633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V="1">
                <a:off x="3149707" y="2135805"/>
                <a:ext cx="17461" cy="20321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V="1">
                <a:off x="3551290" y="2115166"/>
                <a:ext cx="6349" cy="198447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组合 15"/>
            <p:cNvGrpSpPr>
              <a:grpSpLocks/>
            </p:cNvGrpSpPr>
            <p:nvPr/>
          </p:nvGrpSpPr>
          <p:grpSpPr bwMode="auto">
            <a:xfrm>
              <a:off x="2568575" y="2901951"/>
              <a:ext cx="1160463" cy="798512"/>
              <a:chOff x="2568537" y="2694729"/>
              <a:chExt cx="1160375" cy="797557"/>
            </a:xfrm>
          </p:grpSpPr>
          <p:cxnSp>
            <p:nvCxnSpPr>
              <p:cNvPr id="35" name="直接连接符 34"/>
              <p:cNvCxnSpPr>
                <a:stCxn id="37" idx="0"/>
                <a:endCxn id="36" idx="2"/>
              </p:cNvCxnSpPr>
              <p:nvPr/>
            </p:nvCxnSpPr>
            <p:spPr>
              <a:xfrm flipH="1" flipV="1">
                <a:off x="3149518" y="2908785"/>
                <a:ext cx="0" cy="156975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矩形 35"/>
              <p:cNvSpPr/>
              <p:nvPr/>
            </p:nvSpPr>
            <p:spPr>
              <a:xfrm>
                <a:off x="2568537" y="2694729"/>
                <a:ext cx="1160375" cy="21405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extractor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2720925" y="3065760"/>
                <a:ext cx="857185" cy="21405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Receiver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直接连接符 37"/>
              <p:cNvCxnSpPr>
                <a:endCxn id="37" idx="2"/>
              </p:cNvCxnSpPr>
              <p:nvPr/>
            </p:nvCxnSpPr>
            <p:spPr>
              <a:xfrm flipV="1">
                <a:off x="3141582" y="3279815"/>
                <a:ext cx="7936" cy="212471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/>
            <p:cNvGrpSpPr>
              <a:grpSpLocks/>
            </p:cNvGrpSpPr>
            <p:nvPr/>
          </p:nvGrpSpPr>
          <p:grpSpPr bwMode="auto">
            <a:xfrm>
              <a:off x="4859338" y="2958305"/>
              <a:ext cx="1292225" cy="1862138"/>
              <a:chOff x="4805613" y="2986672"/>
              <a:chExt cx="1291861" cy="1861744"/>
            </a:xfrm>
          </p:grpSpPr>
          <p:cxnSp>
            <p:nvCxnSpPr>
              <p:cNvPr id="32" name="直接连接符 31"/>
              <p:cNvCxnSpPr>
                <a:stCxn id="66" idx="0"/>
                <a:endCxn id="59" idx="2"/>
              </p:cNvCxnSpPr>
              <p:nvPr/>
            </p:nvCxnSpPr>
            <p:spPr>
              <a:xfrm flipV="1">
                <a:off x="4805613" y="2988259"/>
                <a:ext cx="814951" cy="1798255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>
                <a:stCxn id="67" idx="0"/>
              </p:cNvCxnSpPr>
              <p:nvPr/>
            </p:nvCxnSpPr>
            <p:spPr>
              <a:xfrm flipH="1" flipV="1">
                <a:off x="5921311" y="3010481"/>
                <a:ext cx="176163" cy="1774449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>
                <a:stCxn id="62" idx="0"/>
              </p:cNvCxnSpPr>
              <p:nvPr/>
            </p:nvCxnSpPr>
            <p:spPr>
              <a:xfrm flipV="1">
                <a:off x="5465827" y="2986672"/>
                <a:ext cx="279321" cy="1861744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/>
            <p:cNvGrpSpPr>
              <a:grpSpLocks/>
            </p:cNvGrpSpPr>
            <p:nvPr/>
          </p:nvGrpSpPr>
          <p:grpSpPr bwMode="auto">
            <a:xfrm>
              <a:off x="2351088" y="5324476"/>
              <a:ext cx="2625725" cy="612775"/>
              <a:chOff x="2350403" y="5116789"/>
              <a:chExt cx="2626465" cy="613132"/>
            </a:xfrm>
          </p:grpSpPr>
          <p:sp>
            <p:nvSpPr>
              <p:cNvPr id="26" name="矩形 54"/>
              <p:cNvSpPr>
                <a:spLocks noChangeArrowheads="1"/>
              </p:cNvSpPr>
              <p:nvPr/>
            </p:nvSpPr>
            <p:spPr bwMode="auto">
              <a:xfrm>
                <a:off x="2934491" y="5116789"/>
                <a:ext cx="33855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200" b="1">
                    <a:latin typeface="Times New Roman" pitchFamily="18" charset="0"/>
                    <a:cs typeface="Times New Roman" pitchFamily="18" charset="0"/>
                  </a:rPr>
                  <a:t>…</a:t>
                </a:r>
                <a:endParaRPr lang="zh-CN" altLang="en-US" sz="1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350403" y="5189857"/>
                <a:ext cx="1090919" cy="20490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US" altLang="zh-CN" sz="1200">
                    <a:solidFill>
                      <a:schemeClr val="tx1"/>
                    </a:solidFill>
                  </a:rPr>
                  <a:t>DS</a:t>
                </a:r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720394" y="5189857"/>
                <a:ext cx="46051" cy="20490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872837" y="5189857"/>
                <a:ext cx="46051" cy="20490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273000" y="5189857"/>
                <a:ext cx="46051" cy="20490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线形标注 2 30"/>
              <p:cNvSpPr/>
              <p:nvPr/>
            </p:nvSpPr>
            <p:spPr>
              <a:xfrm>
                <a:off x="3728741" y="5501188"/>
                <a:ext cx="1248127" cy="228733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83849"/>
                  <a:gd name="adj6" fmla="val -32692"/>
                </a:avLst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instrumentation</a:t>
                </a:r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 bwMode="auto">
            <a:xfrm>
              <a:off x="2616200" y="4718051"/>
              <a:ext cx="790575" cy="204787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Reporter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组合 19"/>
            <p:cNvGrpSpPr>
              <a:grpSpLocks/>
            </p:cNvGrpSpPr>
            <p:nvPr/>
          </p:nvGrpSpPr>
          <p:grpSpPr bwMode="auto">
            <a:xfrm>
              <a:off x="293688" y="2446338"/>
              <a:ext cx="2303462" cy="790575"/>
              <a:chOff x="294272" y="2237675"/>
              <a:chExt cx="2302489" cy="790561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294272" y="2383722"/>
                <a:ext cx="1367847" cy="64451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>
                    <a:solidFill>
                      <a:srgbClr val="FFFFFF"/>
                    </a:solidFill>
                  </a:rPr>
                  <a:t>Storing</a:t>
                </a: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5" name="直接连接符 24"/>
              <p:cNvCxnSpPr>
                <a:stCxn id="24" idx="3"/>
              </p:cNvCxnSpPr>
              <p:nvPr/>
            </p:nvCxnSpPr>
            <p:spPr>
              <a:xfrm flipV="1">
                <a:off x="1662119" y="2237675"/>
                <a:ext cx="934642" cy="468305"/>
              </a:xfrm>
              <a:prstGeom prst="line">
                <a:avLst/>
              </a:prstGeom>
              <a:ln w="19050">
                <a:solidFill>
                  <a:srgbClr val="92D050"/>
                </a:solidFill>
                <a:prstDash val="sysDot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>
              <a:grpSpLocks/>
            </p:cNvGrpSpPr>
            <p:nvPr/>
          </p:nvGrpSpPr>
          <p:grpSpPr bwMode="auto">
            <a:xfrm>
              <a:off x="300038" y="1470026"/>
              <a:ext cx="2595562" cy="649287"/>
              <a:chOff x="300448" y="1261753"/>
              <a:chExt cx="2595193" cy="648830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00448" y="1261753"/>
                <a:ext cx="1368230" cy="648830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>
                    <a:solidFill>
                      <a:srgbClr val="FFFFFF"/>
                    </a:solidFill>
                  </a:rPr>
                  <a:t>Visualizing</a:t>
                </a: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3" name="直接连接符 22"/>
              <p:cNvCxnSpPr>
                <a:stCxn id="22" idx="3"/>
              </p:cNvCxnSpPr>
              <p:nvPr/>
            </p:nvCxnSpPr>
            <p:spPr>
              <a:xfrm>
                <a:off x="1668678" y="1586961"/>
                <a:ext cx="1226963" cy="0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76" name="组合 75"/>
          <p:cNvGrpSpPr/>
          <p:nvPr/>
        </p:nvGrpSpPr>
        <p:grpSpPr>
          <a:xfrm>
            <a:off x="315913" y="4570413"/>
            <a:ext cx="3136900" cy="842963"/>
            <a:chOff x="315913" y="4570413"/>
            <a:chExt cx="3136900" cy="842963"/>
          </a:xfrm>
        </p:grpSpPr>
        <p:cxnSp>
          <p:nvCxnSpPr>
            <p:cNvPr id="77" name="直接连接符 76"/>
            <p:cNvCxnSpPr>
              <a:stCxn id="28" idx="0"/>
            </p:cNvCxnSpPr>
            <p:nvPr/>
          </p:nvCxnSpPr>
          <p:spPr bwMode="auto">
            <a:xfrm flipV="1">
              <a:off x="2743994" y="4922838"/>
              <a:ext cx="129381" cy="474664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>
              <a:stCxn id="29" idx="0"/>
              <a:endCxn id="19" idx="2"/>
            </p:cNvCxnSpPr>
            <p:nvPr/>
          </p:nvCxnSpPr>
          <p:spPr bwMode="auto">
            <a:xfrm flipV="1">
              <a:off x="2896394" y="4922838"/>
              <a:ext cx="115094" cy="474664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 bwMode="auto">
            <a:xfrm flipH="1" flipV="1">
              <a:off x="3281363" y="4922838"/>
              <a:ext cx="14287" cy="47466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 bwMode="auto">
            <a:xfrm flipV="1">
              <a:off x="3108325" y="4922838"/>
              <a:ext cx="33338" cy="49053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流程图: 数据 80"/>
            <p:cNvSpPr/>
            <p:nvPr/>
          </p:nvSpPr>
          <p:spPr bwMode="auto">
            <a:xfrm>
              <a:off x="2597150" y="5121276"/>
              <a:ext cx="855663" cy="192087"/>
            </a:xfrm>
            <a:prstGeom prst="flowChartInputOutpu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000">
                  <a:solidFill>
                    <a:schemeClr val="tx1"/>
                  </a:solidFill>
                </a:rPr>
                <a:t>info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grpSp>
          <p:nvGrpSpPr>
            <p:cNvPr id="82" name="组合 81"/>
            <p:cNvGrpSpPr>
              <a:grpSpLocks/>
            </p:cNvGrpSpPr>
            <p:nvPr/>
          </p:nvGrpSpPr>
          <p:grpSpPr bwMode="auto">
            <a:xfrm>
              <a:off x="315913" y="4570413"/>
              <a:ext cx="2252662" cy="695325"/>
              <a:chOff x="315132" y="4361768"/>
              <a:chExt cx="2253405" cy="696383"/>
            </a:xfrm>
          </p:grpSpPr>
          <p:sp>
            <p:nvSpPr>
              <p:cNvPr id="83" name="圆角矩形 82"/>
              <p:cNvSpPr/>
              <p:nvPr/>
            </p:nvSpPr>
            <p:spPr>
              <a:xfrm>
                <a:off x="315132" y="4361768"/>
                <a:ext cx="1368876" cy="696383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dirty="0">
                    <a:solidFill>
                      <a:srgbClr val="FFFFFF"/>
                    </a:solidFill>
                  </a:rPr>
                  <a:t>Recording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4" name="直接连接符 83"/>
              <p:cNvCxnSpPr>
                <a:stCxn id="83" idx="3"/>
              </p:cNvCxnSpPr>
              <p:nvPr/>
            </p:nvCxnSpPr>
            <p:spPr>
              <a:xfrm>
                <a:off x="1684008" y="4709960"/>
                <a:ext cx="884529" cy="114474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1560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Architecture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300038" y="1460501"/>
            <a:ext cx="6534150" cy="4549775"/>
            <a:chOff x="300038" y="1460501"/>
            <a:chExt cx="6534150" cy="4549775"/>
          </a:xfrm>
        </p:grpSpPr>
        <p:grpSp>
          <p:nvGrpSpPr>
            <p:cNvPr id="7" name="组合 6"/>
            <p:cNvGrpSpPr>
              <a:grpSpLocks/>
            </p:cNvGrpSpPr>
            <p:nvPr/>
          </p:nvGrpSpPr>
          <p:grpSpPr bwMode="auto">
            <a:xfrm>
              <a:off x="2144713" y="1535113"/>
              <a:ext cx="2230437" cy="2120900"/>
              <a:chOff x="2144737" y="1327613"/>
              <a:chExt cx="2231022" cy="2121088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2144737" y="1327613"/>
                <a:ext cx="2170681" cy="212108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16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矩形 46"/>
              <p:cNvSpPr>
                <a:spLocks noChangeArrowheads="1"/>
              </p:cNvSpPr>
              <p:nvPr/>
            </p:nvSpPr>
            <p:spPr bwMode="auto">
              <a:xfrm>
                <a:off x="4006427" y="1901814"/>
                <a:ext cx="369332" cy="1038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/>
              <a:p>
                <a:pPr algn="ctr"/>
                <a:r>
                  <a:rPr lang="en-US" altLang="zh-CN" sz="1200">
                    <a:latin typeface="Times New Roman" pitchFamily="18" charset="0"/>
                    <a:cs typeface="Times New Roman" pitchFamily="18" charset="0"/>
                  </a:rPr>
                  <a:t>Monitor Server</a:t>
                </a:r>
              </a:p>
            </p:txBody>
          </p:sp>
        </p:grpSp>
        <p:grpSp>
          <p:nvGrpSpPr>
            <p:cNvPr id="8" name="组合 7"/>
            <p:cNvGrpSpPr>
              <a:grpSpLocks/>
            </p:cNvGrpSpPr>
            <p:nvPr/>
          </p:nvGrpSpPr>
          <p:grpSpPr bwMode="auto">
            <a:xfrm>
              <a:off x="4316413" y="1527176"/>
              <a:ext cx="887412" cy="2128837"/>
              <a:chOff x="4316121" y="1319726"/>
              <a:chExt cx="887629" cy="2128975"/>
            </a:xfrm>
          </p:grpSpPr>
          <p:sp>
            <p:nvSpPr>
              <p:cNvPr id="71" name="等腰三角形 70"/>
              <p:cNvSpPr/>
              <p:nvPr/>
            </p:nvSpPr>
            <p:spPr>
              <a:xfrm rot="5400000">
                <a:off x="3706560" y="1940400"/>
                <a:ext cx="2106750" cy="887629"/>
              </a:xfrm>
              <a:prstGeom prst="triangle">
                <a:avLst>
                  <a:gd name="adj" fmla="val 58513"/>
                </a:avLst>
              </a:prstGeom>
              <a:solidFill>
                <a:schemeClr val="accent5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dirty="0"/>
              </a:p>
            </p:txBody>
          </p:sp>
          <p:cxnSp>
            <p:nvCxnSpPr>
              <p:cNvPr id="72" name="直接连接符 71"/>
              <p:cNvCxnSpPr/>
              <p:nvPr/>
            </p:nvCxnSpPr>
            <p:spPr>
              <a:xfrm flipH="1" flipV="1">
                <a:off x="4316121" y="1319726"/>
                <a:ext cx="678028" cy="95732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4316121" y="2778733"/>
                <a:ext cx="678028" cy="66996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>
              <a:grpSpLocks/>
            </p:cNvGrpSpPr>
            <p:nvPr/>
          </p:nvGrpSpPr>
          <p:grpSpPr bwMode="auto">
            <a:xfrm>
              <a:off x="2144713" y="3921126"/>
              <a:ext cx="4572000" cy="2089150"/>
              <a:chOff x="2144737" y="3713697"/>
              <a:chExt cx="4572032" cy="2088232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2144737" y="3713697"/>
                <a:ext cx="4572032" cy="20882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Box 5"/>
              <p:cNvSpPr txBox="1">
                <a:spLocks noChangeArrowheads="1"/>
              </p:cNvSpPr>
              <p:nvPr/>
            </p:nvSpPr>
            <p:spPr bwMode="auto">
              <a:xfrm>
                <a:off x="6329767" y="3713697"/>
                <a:ext cx="3802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kumimoji="0" lang="en-US" altLang="zh-CN" sz="1200">
                    <a:latin typeface="Times New Roman" pitchFamily="18" charset="0"/>
                    <a:cs typeface="Times New Roman" pitchFamily="18" charset="0"/>
                  </a:rPr>
                  <a:t>DS</a:t>
                </a:r>
                <a:endParaRPr kumimoji="0" lang="zh-CN" altLang="en-US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矩形 6"/>
              <p:cNvSpPr>
                <a:spLocks noChangeArrowheads="1"/>
              </p:cNvSpPr>
              <p:nvPr/>
            </p:nvSpPr>
            <p:spPr bwMode="auto">
              <a:xfrm>
                <a:off x="5257631" y="4640509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>
                    <a:latin typeface="Times New Roman" pitchFamily="18" charset="0"/>
                    <a:cs typeface="Times New Roman" pitchFamily="18" charset="0"/>
                  </a:rPr>
                  <a:t>…</a:t>
                </a:r>
                <a:endParaRPr lang="zh-CN" alt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云形标注 62"/>
              <p:cNvSpPr/>
              <p:nvPr/>
            </p:nvSpPr>
            <p:spPr>
              <a:xfrm>
                <a:off x="3922749" y="3829533"/>
                <a:ext cx="2143140" cy="428437"/>
              </a:xfrm>
              <a:prstGeom prst="cloudCallout">
                <a:avLst>
                  <a:gd name="adj1" fmla="val -46117"/>
                  <a:gd name="adj2" fmla="val 1509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Network</a:t>
                </a:r>
                <a:endParaRPr lang="zh-CN" altLang="en-US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4" name="直接连接符 63"/>
              <p:cNvCxnSpPr>
                <a:stCxn id="65" idx="3"/>
              </p:cNvCxnSpPr>
              <p:nvPr/>
            </p:nvCxnSpPr>
            <p:spPr>
              <a:xfrm flipV="1">
                <a:off x="3944975" y="4242102"/>
                <a:ext cx="576266" cy="6950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矩形 64"/>
              <p:cNvSpPr/>
              <p:nvPr/>
            </p:nvSpPr>
            <p:spPr>
              <a:xfrm>
                <a:off x="2289200" y="4434105"/>
                <a:ext cx="1655775" cy="10076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endParaRPr lang="en-US" altLang="zh-CN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endParaRPr lang="en-US" altLang="zh-CN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Node</a:t>
                </a:r>
                <a:r>
                  <a:rPr lang="en-US" altLang="zh-CN" sz="12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zh-CN" altLang="en-US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4376778" y="4578504"/>
                <a:ext cx="857256" cy="6109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Node</a:t>
                </a:r>
                <a:r>
                  <a:rPr lang="en-US" altLang="zh-CN" sz="12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zh-CN" altLang="en-US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5669012" y="4578504"/>
                <a:ext cx="857256" cy="6109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Node</a:t>
                </a:r>
                <a:r>
                  <a:rPr lang="en-US" altLang="zh-CN" sz="12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zh-CN" altLang="en-US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8" name="直接连接符 67"/>
              <p:cNvCxnSpPr>
                <a:stCxn id="66" idx="0"/>
              </p:cNvCxnSpPr>
              <p:nvPr/>
            </p:nvCxnSpPr>
            <p:spPr>
              <a:xfrm flipV="1">
                <a:off x="4805406" y="4257970"/>
                <a:ext cx="0" cy="32053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>
                <a:stCxn id="67" idx="0"/>
              </p:cNvCxnSpPr>
              <p:nvPr/>
            </p:nvCxnSpPr>
            <p:spPr>
              <a:xfrm flipH="1" flipV="1">
                <a:off x="5745212" y="4145307"/>
                <a:ext cx="352427" cy="4331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>
                <a:stCxn id="62" idx="0"/>
              </p:cNvCxnSpPr>
              <p:nvPr/>
            </p:nvCxnSpPr>
            <p:spPr>
              <a:xfrm flipH="1" flipV="1">
                <a:off x="5257846" y="4215127"/>
                <a:ext cx="207964" cy="4252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>
              <a:grpSpLocks/>
            </p:cNvGrpSpPr>
            <p:nvPr/>
          </p:nvGrpSpPr>
          <p:grpSpPr bwMode="auto">
            <a:xfrm>
              <a:off x="4994275" y="2486026"/>
              <a:ext cx="1252538" cy="1550987"/>
              <a:chOff x="4994710" y="2277295"/>
              <a:chExt cx="1252027" cy="1552192"/>
            </a:xfrm>
          </p:grpSpPr>
          <p:cxnSp>
            <p:nvCxnSpPr>
              <p:cNvPr id="58" name="直接连接符 57"/>
              <p:cNvCxnSpPr/>
              <p:nvPr/>
            </p:nvCxnSpPr>
            <p:spPr>
              <a:xfrm flipV="1">
                <a:off x="5313668" y="2779335"/>
                <a:ext cx="0" cy="10501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矩形 58"/>
              <p:cNvSpPr/>
              <p:nvPr/>
            </p:nvSpPr>
            <p:spPr>
              <a:xfrm>
                <a:off x="4994710" y="2277295"/>
                <a:ext cx="1252027" cy="50204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Monitor Server</a:t>
                </a:r>
              </a:p>
            </p:txBody>
          </p:sp>
        </p:grpSp>
        <p:grpSp>
          <p:nvGrpSpPr>
            <p:cNvPr id="11" name="组合 10"/>
            <p:cNvGrpSpPr>
              <a:grpSpLocks/>
            </p:cNvGrpSpPr>
            <p:nvPr/>
          </p:nvGrpSpPr>
          <p:grpSpPr bwMode="auto">
            <a:xfrm>
              <a:off x="5081588" y="1757363"/>
              <a:ext cx="1069975" cy="728662"/>
              <a:chOff x="5081352" y="1550008"/>
              <a:chExt cx="1070829" cy="727286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5081352" y="1550008"/>
                <a:ext cx="1070829" cy="40088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Manager</a:t>
                </a:r>
                <a:endParaRPr lang="zh-CN" altLang="en-US" sz="1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7" name="直接连接符 56"/>
              <p:cNvCxnSpPr>
                <a:stCxn id="59" idx="0"/>
                <a:endCxn id="56" idx="4"/>
              </p:cNvCxnSpPr>
              <p:nvPr/>
            </p:nvCxnSpPr>
            <p:spPr>
              <a:xfrm flipH="1" flipV="1">
                <a:off x="5616767" y="1950888"/>
                <a:ext cx="3971" cy="326406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/>
            <p:cNvGrpSpPr>
              <a:grpSpLocks/>
            </p:cNvGrpSpPr>
            <p:nvPr/>
          </p:nvGrpSpPr>
          <p:grpSpPr bwMode="auto">
            <a:xfrm>
              <a:off x="2720975" y="2986088"/>
              <a:ext cx="2859087" cy="1708150"/>
              <a:chOff x="2720801" y="2778074"/>
              <a:chExt cx="2858869" cy="1708115"/>
            </a:xfrm>
          </p:grpSpPr>
          <p:cxnSp>
            <p:nvCxnSpPr>
              <p:cNvPr id="54" name="直接连接符 53"/>
              <p:cNvCxnSpPr/>
              <p:nvPr/>
            </p:nvCxnSpPr>
            <p:spPr>
              <a:xfrm flipV="1">
                <a:off x="3125582" y="2778074"/>
                <a:ext cx="2454088" cy="1708115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流程图: 数据 54"/>
              <p:cNvSpPr/>
              <p:nvPr/>
            </p:nvSpPr>
            <p:spPr>
              <a:xfrm>
                <a:off x="2720801" y="4152820"/>
                <a:ext cx="1122278" cy="192084"/>
              </a:xfrm>
              <a:prstGeom prst="flowChartInputOutpu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000">
                    <a:solidFill>
                      <a:schemeClr val="tx1"/>
                    </a:solidFill>
                  </a:rPr>
                  <a:t>Event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组合 12"/>
            <p:cNvGrpSpPr>
              <a:grpSpLocks/>
            </p:cNvGrpSpPr>
            <p:nvPr/>
          </p:nvGrpSpPr>
          <p:grpSpPr bwMode="auto">
            <a:xfrm>
              <a:off x="6151563" y="1937546"/>
              <a:ext cx="682625" cy="1962943"/>
              <a:chOff x="6152181" y="1958015"/>
              <a:chExt cx="682368" cy="1963727"/>
            </a:xfrm>
          </p:grpSpPr>
          <p:cxnSp>
            <p:nvCxnSpPr>
              <p:cNvPr id="52" name="形状 89"/>
              <p:cNvCxnSpPr>
                <a:stCxn id="56" idx="6"/>
                <a:endCxn id="61" idx="0"/>
              </p:cNvCxnSpPr>
              <p:nvPr/>
            </p:nvCxnSpPr>
            <p:spPr bwMode="auto">
              <a:xfrm>
                <a:off x="6152181" y="1958015"/>
                <a:ext cx="368127" cy="1963727"/>
              </a:xfrm>
              <a:prstGeom prst="bentConnector2">
                <a:avLst/>
              </a:prstGeom>
              <a:ln w="19050">
                <a:solidFill>
                  <a:srgbClr val="00B05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22"/>
              <p:cNvSpPr txBox="1">
                <a:spLocks noChangeArrowheads="1"/>
              </p:cNvSpPr>
              <p:nvPr/>
            </p:nvSpPr>
            <p:spPr bwMode="auto">
              <a:xfrm>
                <a:off x="6465217" y="2206639"/>
                <a:ext cx="369332" cy="780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kumimoji="0" lang="en-US" altLang="zh-CN" sz="1200" dirty="0"/>
                  <a:t>Recovering</a:t>
                </a:r>
                <a:endParaRPr kumimoji="0" lang="zh-CN" altLang="en-US" sz="1200" dirty="0"/>
              </a:p>
            </p:txBody>
          </p:sp>
        </p:grpSp>
        <p:sp>
          <p:nvSpPr>
            <p:cNvPr id="49" name="矩形 48"/>
            <p:cNvSpPr/>
            <p:nvPr/>
          </p:nvSpPr>
          <p:spPr bwMode="auto">
            <a:xfrm>
              <a:off x="2735263" y="1685926"/>
              <a:ext cx="857250" cy="21431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UI</a:t>
              </a:r>
              <a:endParaRPr lang="zh-CN" alt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直接连接符 50"/>
            <p:cNvCxnSpPr>
              <a:stCxn id="49" idx="0"/>
            </p:cNvCxnSpPr>
            <p:nvPr/>
          </p:nvCxnSpPr>
          <p:spPr bwMode="auto">
            <a:xfrm flipV="1">
              <a:off x="3163888" y="1460501"/>
              <a:ext cx="11112" cy="22542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/>
          </p:nvSpPr>
          <p:spPr bwMode="auto">
            <a:xfrm>
              <a:off x="2720975" y="3273426"/>
              <a:ext cx="857250" cy="21431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Receiver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cxnSp>
          <p:nvCxnSpPr>
            <p:cNvPr id="38" name="直接连接符 37"/>
            <p:cNvCxnSpPr>
              <a:endCxn id="37" idx="2"/>
            </p:cNvCxnSpPr>
            <p:nvPr/>
          </p:nvCxnSpPr>
          <p:spPr bwMode="auto">
            <a:xfrm flipV="1">
              <a:off x="3141663" y="3487738"/>
              <a:ext cx="7937" cy="21272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>
              <a:grpSpLocks/>
            </p:cNvGrpSpPr>
            <p:nvPr/>
          </p:nvGrpSpPr>
          <p:grpSpPr bwMode="auto">
            <a:xfrm>
              <a:off x="4859338" y="2958305"/>
              <a:ext cx="1292225" cy="1862138"/>
              <a:chOff x="4805613" y="2986672"/>
              <a:chExt cx="1291861" cy="1861744"/>
            </a:xfrm>
          </p:grpSpPr>
          <p:cxnSp>
            <p:nvCxnSpPr>
              <p:cNvPr id="32" name="直接连接符 31"/>
              <p:cNvCxnSpPr>
                <a:stCxn id="66" idx="0"/>
                <a:endCxn id="59" idx="2"/>
              </p:cNvCxnSpPr>
              <p:nvPr/>
            </p:nvCxnSpPr>
            <p:spPr>
              <a:xfrm flipV="1">
                <a:off x="4805613" y="2988259"/>
                <a:ext cx="814951" cy="1798255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>
                <a:stCxn id="67" idx="0"/>
              </p:cNvCxnSpPr>
              <p:nvPr/>
            </p:nvCxnSpPr>
            <p:spPr>
              <a:xfrm flipH="1" flipV="1">
                <a:off x="5921311" y="3010481"/>
                <a:ext cx="176163" cy="1774449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>
                <a:stCxn id="62" idx="0"/>
              </p:cNvCxnSpPr>
              <p:nvPr/>
            </p:nvCxnSpPr>
            <p:spPr>
              <a:xfrm flipV="1">
                <a:off x="5465827" y="2986672"/>
                <a:ext cx="279321" cy="1861744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/>
            <p:cNvGrpSpPr>
              <a:grpSpLocks/>
            </p:cNvGrpSpPr>
            <p:nvPr/>
          </p:nvGrpSpPr>
          <p:grpSpPr bwMode="auto">
            <a:xfrm>
              <a:off x="2351088" y="5324476"/>
              <a:ext cx="2625725" cy="612775"/>
              <a:chOff x="2350403" y="5116789"/>
              <a:chExt cx="2626465" cy="613132"/>
            </a:xfrm>
          </p:grpSpPr>
          <p:sp>
            <p:nvSpPr>
              <p:cNvPr id="26" name="矩形 54"/>
              <p:cNvSpPr>
                <a:spLocks noChangeArrowheads="1"/>
              </p:cNvSpPr>
              <p:nvPr/>
            </p:nvSpPr>
            <p:spPr bwMode="auto">
              <a:xfrm>
                <a:off x="2934491" y="5116789"/>
                <a:ext cx="33855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200" b="1">
                    <a:latin typeface="Times New Roman" pitchFamily="18" charset="0"/>
                    <a:cs typeface="Times New Roman" pitchFamily="18" charset="0"/>
                  </a:rPr>
                  <a:t>…</a:t>
                </a:r>
                <a:endParaRPr lang="zh-CN" altLang="en-US" sz="1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350403" y="5189857"/>
                <a:ext cx="1090919" cy="20490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US" altLang="zh-CN" sz="1200">
                    <a:solidFill>
                      <a:schemeClr val="tx1"/>
                    </a:solidFill>
                  </a:rPr>
                  <a:t>DS</a:t>
                </a:r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720394" y="5189857"/>
                <a:ext cx="46051" cy="20490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872837" y="5189857"/>
                <a:ext cx="46051" cy="20490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273000" y="5189857"/>
                <a:ext cx="46051" cy="20490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线形标注 2 30"/>
              <p:cNvSpPr/>
              <p:nvPr/>
            </p:nvSpPr>
            <p:spPr>
              <a:xfrm>
                <a:off x="3728741" y="5501188"/>
                <a:ext cx="1248127" cy="228733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83849"/>
                  <a:gd name="adj6" fmla="val -32692"/>
                </a:avLst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instrumentation</a:t>
                </a:r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 bwMode="auto">
            <a:xfrm>
              <a:off x="2616200" y="4718051"/>
              <a:ext cx="790575" cy="204787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Reporter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1" name="组合 20"/>
            <p:cNvGrpSpPr>
              <a:grpSpLocks/>
            </p:cNvGrpSpPr>
            <p:nvPr/>
          </p:nvGrpSpPr>
          <p:grpSpPr bwMode="auto">
            <a:xfrm>
              <a:off x="300038" y="1470026"/>
              <a:ext cx="2595562" cy="649287"/>
              <a:chOff x="300448" y="1261753"/>
              <a:chExt cx="2595193" cy="648830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00448" y="1261753"/>
                <a:ext cx="1368230" cy="648830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>
                    <a:solidFill>
                      <a:srgbClr val="FFFFFF"/>
                    </a:solidFill>
                  </a:rPr>
                  <a:t>Visualizing</a:t>
                </a: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3" name="直接连接符 22"/>
              <p:cNvCxnSpPr>
                <a:stCxn id="22" idx="3"/>
              </p:cNvCxnSpPr>
              <p:nvPr/>
            </p:nvCxnSpPr>
            <p:spPr>
              <a:xfrm>
                <a:off x="1668678" y="1586961"/>
                <a:ext cx="1226963" cy="0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</p:grpSp>
        <p:cxnSp>
          <p:nvCxnSpPr>
            <p:cNvPr id="77" name="直接连接符 76"/>
            <p:cNvCxnSpPr>
              <a:stCxn id="28" idx="0"/>
            </p:cNvCxnSpPr>
            <p:nvPr/>
          </p:nvCxnSpPr>
          <p:spPr bwMode="auto">
            <a:xfrm flipV="1">
              <a:off x="2743994" y="4922838"/>
              <a:ext cx="129381" cy="474664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>
              <a:stCxn id="29" idx="0"/>
              <a:endCxn id="19" idx="2"/>
            </p:cNvCxnSpPr>
            <p:nvPr/>
          </p:nvCxnSpPr>
          <p:spPr bwMode="auto">
            <a:xfrm flipV="1">
              <a:off x="2896394" y="4922838"/>
              <a:ext cx="115094" cy="474664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 bwMode="auto">
            <a:xfrm flipH="1" flipV="1">
              <a:off x="3281363" y="4922838"/>
              <a:ext cx="14287" cy="47466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 bwMode="auto">
            <a:xfrm flipV="1">
              <a:off x="3108325" y="4922838"/>
              <a:ext cx="33338" cy="49053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流程图: 数据 80"/>
            <p:cNvSpPr/>
            <p:nvPr/>
          </p:nvSpPr>
          <p:spPr bwMode="auto">
            <a:xfrm>
              <a:off x="2597150" y="5121276"/>
              <a:ext cx="855663" cy="192087"/>
            </a:xfrm>
            <a:prstGeom prst="flowChartInputOutpu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000">
                  <a:solidFill>
                    <a:schemeClr val="tx1"/>
                  </a:solidFill>
                </a:rPr>
                <a:t>info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grpSp>
          <p:nvGrpSpPr>
            <p:cNvPr id="82" name="组合 81"/>
            <p:cNvGrpSpPr>
              <a:grpSpLocks/>
            </p:cNvGrpSpPr>
            <p:nvPr/>
          </p:nvGrpSpPr>
          <p:grpSpPr bwMode="auto">
            <a:xfrm>
              <a:off x="315913" y="4570413"/>
              <a:ext cx="2252662" cy="695325"/>
              <a:chOff x="315132" y="4361768"/>
              <a:chExt cx="2253405" cy="696383"/>
            </a:xfrm>
          </p:grpSpPr>
          <p:sp>
            <p:nvSpPr>
              <p:cNvPr id="83" name="圆角矩形 82"/>
              <p:cNvSpPr/>
              <p:nvPr/>
            </p:nvSpPr>
            <p:spPr>
              <a:xfrm>
                <a:off x="315132" y="4361768"/>
                <a:ext cx="1368876" cy="696383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dirty="0">
                    <a:solidFill>
                      <a:srgbClr val="FFFFFF"/>
                    </a:solidFill>
                  </a:rPr>
                  <a:t>Recording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4" name="直接连接符 83"/>
              <p:cNvCxnSpPr>
                <a:stCxn id="83" idx="3"/>
              </p:cNvCxnSpPr>
              <p:nvPr/>
            </p:nvCxnSpPr>
            <p:spPr>
              <a:xfrm>
                <a:off x="1684008" y="4709960"/>
                <a:ext cx="884529" cy="114474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组合 89"/>
          <p:cNvGrpSpPr/>
          <p:nvPr/>
        </p:nvGrpSpPr>
        <p:grpSpPr>
          <a:xfrm>
            <a:off x="293688" y="1900238"/>
            <a:ext cx="3651250" cy="1373188"/>
            <a:chOff x="293688" y="1900238"/>
            <a:chExt cx="3651250" cy="1373188"/>
          </a:xfrm>
        </p:grpSpPr>
        <p:cxnSp>
          <p:nvCxnSpPr>
            <p:cNvPr id="50" name="直接连接符 49"/>
            <p:cNvCxnSpPr>
              <a:stCxn id="42" idx="1"/>
              <a:endCxn id="49" idx="2"/>
            </p:cNvCxnSpPr>
            <p:nvPr/>
          </p:nvCxnSpPr>
          <p:spPr bwMode="auto">
            <a:xfrm flipV="1">
              <a:off x="3159126" y="1900238"/>
              <a:ext cx="4762" cy="14446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圆柱形 41"/>
            <p:cNvSpPr/>
            <p:nvPr/>
          </p:nvSpPr>
          <p:spPr bwMode="auto">
            <a:xfrm>
              <a:off x="2627313" y="2044701"/>
              <a:ext cx="1063625" cy="298450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Database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9" name="直接连接符 38"/>
            <p:cNvCxnSpPr>
              <a:endCxn id="43" idx="2"/>
            </p:cNvCxnSpPr>
            <p:nvPr/>
          </p:nvCxnSpPr>
          <p:spPr bwMode="auto">
            <a:xfrm flipH="1" flipV="1">
              <a:off x="2663825" y="2735263"/>
              <a:ext cx="1588" cy="16827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 bwMode="auto">
            <a:xfrm flipH="1" flipV="1">
              <a:off x="3632200" y="2714626"/>
              <a:ext cx="0" cy="20955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36" idx="0"/>
              <a:endCxn id="45" idx="2"/>
            </p:cNvCxnSpPr>
            <p:nvPr/>
          </p:nvCxnSpPr>
          <p:spPr bwMode="auto">
            <a:xfrm flipV="1">
              <a:off x="3148807" y="2751305"/>
              <a:ext cx="9284" cy="15064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 bwMode="auto">
            <a:xfrm>
              <a:off x="2351088" y="2520951"/>
              <a:ext cx="625475" cy="21431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writer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3319463" y="2520951"/>
              <a:ext cx="625475" cy="21431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writer</a:t>
              </a:r>
              <a:endParaRPr lang="zh-CN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5" name="矩形 38"/>
            <p:cNvSpPr>
              <a:spLocks noChangeArrowheads="1"/>
            </p:cNvSpPr>
            <p:nvPr/>
          </p:nvSpPr>
          <p:spPr bwMode="auto">
            <a:xfrm>
              <a:off x="2975965" y="2443543"/>
              <a:ext cx="364252" cy="30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b="1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zh-CN" alt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 bwMode="auto">
            <a:xfrm flipH="1" flipV="1">
              <a:off x="2865438" y="2332038"/>
              <a:ext cx="0" cy="17462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 bwMode="auto">
            <a:xfrm flipV="1">
              <a:off x="3149600" y="2343151"/>
              <a:ext cx="17463" cy="2032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 bwMode="auto">
            <a:xfrm flipV="1">
              <a:off x="3551238" y="2322513"/>
              <a:ext cx="6350" cy="19843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37" idx="0"/>
              <a:endCxn id="36" idx="2"/>
            </p:cNvCxnSpPr>
            <p:nvPr/>
          </p:nvCxnSpPr>
          <p:spPr bwMode="auto">
            <a:xfrm flipH="1" flipV="1">
              <a:off x="3149600" y="3116263"/>
              <a:ext cx="0" cy="15716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 bwMode="auto">
            <a:xfrm>
              <a:off x="2568575" y="2901951"/>
              <a:ext cx="1160463" cy="21431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extractor</a:t>
              </a:r>
              <a:endParaRPr lang="zh-CN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4" name="圆角矩形 23"/>
            <p:cNvSpPr/>
            <p:nvPr/>
          </p:nvSpPr>
          <p:spPr bwMode="auto">
            <a:xfrm>
              <a:off x="293688" y="2592388"/>
              <a:ext cx="1368425" cy="64452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dirty="0">
                  <a:solidFill>
                    <a:srgbClr val="FFFFFF"/>
                  </a:solidFill>
                </a:rPr>
                <a:t>Storing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25" name="直接连接符 24"/>
            <p:cNvCxnSpPr>
              <a:stCxn id="24" idx="3"/>
            </p:cNvCxnSpPr>
            <p:nvPr/>
          </p:nvCxnSpPr>
          <p:spPr bwMode="auto">
            <a:xfrm flipV="1">
              <a:off x="1662113" y="2446338"/>
              <a:ext cx="935037" cy="468313"/>
            </a:xfrm>
            <a:prstGeom prst="line">
              <a:avLst/>
            </a:prstGeom>
            <a:ln w="19050">
              <a:solidFill>
                <a:srgbClr val="92D050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565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Trace Storing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6372225" y="1179513"/>
            <a:ext cx="1800225" cy="5113337"/>
            <a:chOff x="6372200" y="1052736"/>
            <a:chExt cx="1800200" cy="5112568"/>
          </a:xfrm>
        </p:grpSpPr>
        <p:sp>
          <p:nvSpPr>
            <p:cNvPr id="7" name="圆柱形 6"/>
            <p:cNvSpPr>
              <a:spLocks noChangeArrowheads="1"/>
            </p:cNvSpPr>
            <p:nvPr/>
          </p:nvSpPr>
          <p:spPr bwMode="auto">
            <a:xfrm>
              <a:off x="6372200" y="1052736"/>
              <a:ext cx="1800200" cy="5112568"/>
            </a:xfrm>
            <a:prstGeom prst="can">
              <a:avLst>
                <a:gd name="adj" fmla="val 24995"/>
              </a:avLst>
            </a:prstGeom>
            <a:gradFill rotWithShape="1">
              <a:gsLst>
                <a:gs pos="0">
                  <a:srgbClr val="EDEDED"/>
                </a:gs>
                <a:gs pos="64999">
                  <a:srgbClr val="D0D0D0"/>
                </a:gs>
                <a:gs pos="100000">
                  <a:srgbClr val="BCBCB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流程图: 资料带 7"/>
            <p:cNvSpPr/>
            <p:nvPr/>
          </p:nvSpPr>
          <p:spPr>
            <a:xfrm>
              <a:off x="6588097" y="1751131"/>
              <a:ext cx="1439843" cy="504749"/>
            </a:xfrm>
            <a:prstGeom prst="flowChartPunchedTap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T_Trace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流程图: 资料带 8"/>
            <p:cNvSpPr/>
            <p:nvPr/>
          </p:nvSpPr>
          <p:spPr>
            <a:xfrm>
              <a:off x="6588097" y="2903483"/>
              <a:ext cx="1439843" cy="504749"/>
            </a:xfrm>
            <a:prstGeom prst="flowChartPunchedTap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T_Event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流程图: 资料带 9"/>
            <p:cNvSpPr/>
            <p:nvPr/>
          </p:nvSpPr>
          <p:spPr>
            <a:xfrm>
              <a:off x="6588097" y="4005042"/>
              <a:ext cx="1439843" cy="504749"/>
            </a:xfrm>
            <a:prstGeom prst="flowChartPunchedTap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T_Edge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流程图: 资料带 10"/>
            <p:cNvSpPr/>
            <p:nvPr/>
          </p:nvSpPr>
          <p:spPr>
            <a:xfrm>
              <a:off x="6588097" y="5157394"/>
              <a:ext cx="1439843" cy="503161"/>
            </a:xfrm>
            <a:prstGeom prst="flowChartPunchedTap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T_Operation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2411413" y="1611313"/>
            <a:ext cx="4176712" cy="4465637"/>
            <a:chOff x="2411760" y="1484784"/>
            <a:chExt cx="4176464" cy="4464496"/>
          </a:xfrm>
        </p:grpSpPr>
        <p:sp>
          <p:nvSpPr>
            <p:cNvPr id="13" name="矩形 12"/>
            <p:cNvSpPr/>
            <p:nvPr/>
          </p:nvSpPr>
          <p:spPr>
            <a:xfrm>
              <a:off x="2624472" y="3870186"/>
              <a:ext cx="3636746" cy="74910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591136" y="2781440"/>
              <a:ext cx="3636747" cy="74910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2591136" y="4868469"/>
              <a:ext cx="3636747" cy="108081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556213" y="1484784"/>
              <a:ext cx="3636747" cy="10808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2699080" y="1821248"/>
              <a:ext cx="1009590" cy="37614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SELECT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075427" y="1556203"/>
              <a:ext cx="1008002" cy="37614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INSERT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075427" y="2098989"/>
              <a:ext cx="1008002" cy="3745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UPDATE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3995991" y="1832357"/>
              <a:ext cx="936569" cy="36027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100">
                  <a:solidFill>
                    <a:srgbClr val="FFFFFF"/>
                  </a:solidFill>
                </a:rPr>
                <a:t>exist?</a:t>
              </a:r>
              <a:endParaRPr lang="zh-CN" altLang="en-US" sz="1100">
                <a:solidFill>
                  <a:srgbClr val="FFFFFF"/>
                </a:solidFill>
              </a:endParaRPr>
            </a:p>
          </p:txBody>
        </p:sp>
        <p:cxnSp>
          <p:nvCxnSpPr>
            <p:cNvPr id="21" name="直接箭头连接符 20"/>
            <p:cNvCxnSpPr>
              <a:endCxn id="17" idx="1"/>
            </p:cNvCxnSpPr>
            <p:nvPr/>
          </p:nvCxnSpPr>
          <p:spPr>
            <a:xfrm>
              <a:off x="2411760" y="2010112"/>
              <a:ext cx="28732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>
              <a:stCxn id="17" idx="3"/>
              <a:endCxn id="20" idx="1"/>
            </p:cNvCxnSpPr>
            <p:nvPr/>
          </p:nvCxnSpPr>
          <p:spPr>
            <a:xfrm>
              <a:off x="3708670" y="2010112"/>
              <a:ext cx="287321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肘形连接符 22"/>
            <p:cNvCxnSpPr>
              <a:stCxn id="20" idx="0"/>
              <a:endCxn id="18" idx="1"/>
            </p:cNvCxnSpPr>
            <p:nvPr/>
          </p:nvCxnSpPr>
          <p:spPr>
            <a:xfrm rot="5400000" flipH="1" flipV="1">
              <a:off x="4725412" y="1482343"/>
              <a:ext cx="88877" cy="611152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肘形连接符 23"/>
            <p:cNvCxnSpPr>
              <a:stCxn id="20" idx="2"/>
              <a:endCxn id="19" idx="1"/>
            </p:cNvCxnSpPr>
            <p:nvPr/>
          </p:nvCxnSpPr>
          <p:spPr>
            <a:xfrm rot="16200000" flipH="1">
              <a:off x="4723032" y="1933871"/>
              <a:ext cx="93638" cy="611152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肘形连接符 24"/>
            <p:cNvCxnSpPr>
              <a:stCxn id="18" idx="3"/>
              <a:endCxn id="8" idx="1"/>
            </p:cNvCxnSpPr>
            <p:nvPr/>
          </p:nvCxnSpPr>
          <p:spPr>
            <a:xfrm>
              <a:off x="6083429" y="1744274"/>
              <a:ext cx="504795" cy="272187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肘形连接符 25"/>
            <p:cNvCxnSpPr>
              <a:stCxn id="19" idx="3"/>
              <a:endCxn id="8" idx="1"/>
            </p:cNvCxnSpPr>
            <p:nvPr/>
          </p:nvCxnSpPr>
          <p:spPr>
            <a:xfrm flipV="1">
              <a:off x="6083429" y="2016461"/>
              <a:ext cx="504795" cy="269805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4067424" y="2968717"/>
              <a:ext cx="1008003" cy="37455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INSERT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28" name="直接箭头连接符 27"/>
            <p:cNvCxnSpPr>
              <a:endCxn id="27" idx="1"/>
            </p:cNvCxnSpPr>
            <p:nvPr/>
          </p:nvCxnSpPr>
          <p:spPr>
            <a:xfrm>
              <a:off x="2411760" y="3155994"/>
              <a:ext cx="1655664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>
              <a:stCxn id="27" idx="3"/>
              <a:endCxn id="9" idx="1"/>
            </p:cNvCxnSpPr>
            <p:nvPr/>
          </p:nvCxnSpPr>
          <p:spPr>
            <a:xfrm>
              <a:off x="5075427" y="3155994"/>
              <a:ext cx="1512797" cy="1269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>
              <a:off x="4788106" y="4070160"/>
              <a:ext cx="1008003" cy="37455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INSERT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132442" y="4065399"/>
              <a:ext cx="934981" cy="36027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100">
                  <a:solidFill>
                    <a:srgbClr val="FFFFFF"/>
                  </a:solidFill>
                </a:rPr>
                <a:t>edge?</a:t>
              </a:r>
              <a:endParaRPr lang="zh-CN" altLang="en-US" sz="1100">
                <a:solidFill>
                  <a:srgbClr val="FFFFFF"/>
                </a:solidFill>
              </a:endParaRPr>
            </a:p>
          </p:txBody>
        </p:sp>
        <p:cxnSp>
          <p:nvCxnSpPr>
            <p:cNvPr id="32" name="直接箭头连接符 31"/>
            <p:cNvCxnSpPr>
              <a:endCxn id="31" idx="1"/>
            </p:cNvCxnSpPr>
            <p:nvPr/>
          </p:nvCxnSpPr>
          <p:spPr>
            <a:xfrm>
              <a:off x="2411760" y="4244741"/>
              <a:ext cx="72068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>
              <a:stCxn id="31" idx="3"/>
              <a:endCxn id="30" idx="1"/>
            </p:cNvCxnSpPr>
            <p:nvPr/>
          </p:nvCxnSpPr>
          <p:spPr>
            <a:xfrm>
              <a:off x="4067424" y="4244741"/>
              <a:ext cx="720682" cy="1269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>
              <a:stCxn id="30" idx="3"/>
              <a:endCxn id="10" idx="1"/>
            </p:cNvCxnSpPr>
            <p:nvPr/>
          </p:nvCxnSpPr>
          <p:spPr>
            <a:xfrm>
              <a:off x="5796109" y="4257437"/>
              <a:ext cx="792115" cy="1269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2772101" y="5239849"/>
              <a:ext cx="1008003" cy="37455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SELECT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148447" y="4974804"/>
              <a:ext cx="1008002" cy="37455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INSERT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148447" y="5517590"/>
              <a:ext cx="1008002" cy="3745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UPDATE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067424" y="5249372"/>
              <a:ext cx="936569" cy="36027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100">
                  <a:solidFill>
                    <a:srgbClr val="FFFFFF"/>
                  </a:solidFill>
                </a:rPr>
                <a:t>exist?</a:t>
              </a:r>
              <a:endParaRPr lang="zh-CN" altLang="en-US" sz="1100">
                <a:solidFill>
                  <a:srgbClr val="FFFFFF"/>
                </a:solidFill>
              </a:endParaRPr>
            </a:p>
          </p:txBody>
        </p:sp>
        <p:cxnSp>
          <p:nvCxnSpPr>
            <p:cNvPr id="39" name="直接箭头连接符 38"/>
            <p:cNvCxnSpPr>
              <a:endCxn id="35" idx="1"/>
            </p:cNvCxnSpPr>
            <p:nvPr/>
          </p:nvCxnSpPr>
          <p:spPr>
            <a:xfrm>
              <a:off x="2411760" y="5427126"/>
              <a:ext cx="360341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>
              <a:stCxn id="35" idx="3"/>
              <a:endCxn id="38" idx="1"/>
            </p:cNvCxnSpPr>
            <p:nvPr/>
          </p:nvCxnSpPr>
          <p:spPr>
            <a:xfrm>
              <a:off x="3780104" y="5427126"/>
              <a:ext cx="287320" cy="317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肘形连接符 40"/>
            <p:cNvCxnSpPr>
              <a:stCxn id="38" idx="0"/>
              <a:endCxn id="36" idx="1"/>
            </p:cNvCxnSpPr>
            <p:nvPr/>
          </p:nvCxnSpPr>
          <p:spPr>
            <a:xfrm rot="5400000" flipH="1" flipV="1">
              <a:off x="4798433" y="4899357"/>
              <a:ext cx="87291" cy="612739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肘形连接符 41"/>
            <p:cNvCxnSpPr>
              <a:stCxn id="38" idx="2"/>
              <a:endCxn id="37" idx="1"/>
            </p:cNvCxnSpPr>
            <p:nvPr/>
          </p:nvCxnSpPr>
          <p:spPr>
            <a:xfrm rot="16200000" flipH="1">
              <a:off x="4794466" y="5350885"/>
              <a:ext cx="95226" cy="612739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肘形连接符 42"/>
            <p:cNvCxnSpPr>
              <a:stCxn id="36" idx="3"/>
              <a:endCxn id="11" idx="1"/>
            </p:cNvCxnSpPr>
            <p:nvPr/>
          </p:nvCxnSpPr>
          <p:spPr>
            <a:xfrm>
              <a:off x="6156450" y="5162081"/>
              <a:ext cx="431774" cy="25949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肘形连接符 43"/>
            <p:cNvCxnSpPr>
              <a:stCxn id="37" idx="3"/>
              <a:endCxn id="11" idx="1"/>
            </p:cNvCxnSpPr>
            <p:nvPr/>
          </p:nvCxnSpPr>
          <p:spPr>
            <a:xfrm flipV="1">
              <a:off x="6156450" y="5421572"/>
              <a:ext cx="431774" cy="283296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5" name="下箭头 44"/>
          <p:cNvSpPr/>
          <p:nvPr/>
        </p:nvSpPr>
        <p:spPr>
          <a:xfrm>
            <a:off x="8496300" y="1684338"/>
            <a:ext cx="288925" cy="4464050"/>
          </a:xfrm>
          <a:prstGeom prst="downArrow">
            <a:avLst>
              <a:gd name="adj1" fmla="val 50000"/>
              <a:gd name="adj2" fmla="val 14630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十字形 45"/>
          <p:cNvSpPr/>
          <p:nvPr/>
        </p:nvSpPr>
        <p:spPr>
          <a:xfrm rot="2460853">
            <a:off x="8226425" y="4389438"/>
            <a:ext cx="828675" cy="815975"/>
          </a:xfrm>
          <a:prstGeom prst="plus">
            <a:avLst>
              <a:gd name="adj" fmla="val 449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36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Trace Storing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grpSp>
        <p:nvGrpSpPr>
          <p:cNvPr id="6" name="组合 95"/>
          <p:cNvGrpSpPr>
            <a:grpSpLocks/>
          </p:cNvGrpSpPr>
          <p:nvPr/>
        </p:nvGrpSpPr>
        <p:grpSpPr bwMode="auto">
          <a:xfrm>
            <a:off x="6372225" y="1179513"/>
            <a:ext cx="1800225" cy="5113337"/>
            <a:chOff x="6372200" y="1052736"/>
            <a:chExt cx="1800200" cy="5112568"/>
          </a:xfrm>
        </p:grpSpPr>
        <p:sp>
          <p:nvSpPr>
            <p:cNvPr id="7" name="圆柱形 6"/>
            <p:cNvSpPr>
              <a:spLocks noChangeArrowheads="1"/>
            </p:cNvSpPr>
            <p:nvPr/>
          </p:nvSpPr>
          <p:spPr bwMode="auto">
            <a:xfrm>
              <a:off x="6372200" y="1052736"/>
              <a:ext cx="1800200" cy="5112568"/>
            </a:xfrm>
            <a:prstGeom prst="can">
              <a:avLst>
                <a:gd name="adj" fmla="val 24995"/>
              </a:avLst>
            </a:prstGeom>
            <a:gradFill rotWithShape="1">
              <a:gsLst>
                <a:gs pos="0">
                  <a:srgbClr val="EDEDED"/>
                </a:gs>
                <a:gs pos="64999">
                  <a:srgbClr val="D0D0D0"/>
                </a:gs>
                <a:gs pos="100000">
                  <a:srgbClr val="BCBCB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流程图: 资料带 7"/>
            <p:cNvSpPr/>
            <p:nvPr/>
          </p:nvSpPr>
          <p:spPr>
            <a:xfrm>
              <a:off x="6588097" y="1751131"/>
              <a:ext cx="1439843" cy="504749"/>
            </a:xfrm>
            <a:prstGeom prst="flowChartPunchedTap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T_Trace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流程图: 资料带 8"/>
            <p:cNvSpPr/>
            <p:nvPr/>
          </p:nvSpPr>
          <p:spPr>
            <a:xfrm>
              <a:off x="6588097" y="2903483"/>
              <a:ext cx="1439843" cy="504749"/>
            </a:xfrm>
            <a:prstGeom prst="flowChartPunchedTap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T_Event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流程图: 资料带 9"/>
            <p:cNvSpPr/>
            <p:nvPr/>
          </p:nvSpPr>
          <p:spPr>
            <a:xfrm>
              <a:off x="6588097" y="4005042"/>
              <a:ext cx="1439843" cy="504749"/>
            </a:xfrm>
            <a:prstGeom prst="flowChartPunchedTap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T_Edge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流程图: 资料带 10"/>
            <p:cNvSpPr/>
            <p:nvPr/>
          </p:nvSpPr>
          <p:spPr>
            <a:xfrm>
              <a:off x="6588097" y="5157394"/>
              <a:ext cx="1439843" cy="503161"/>
            </a:xfrm>
            <a:prstGeom prst="flowChartPunchedTap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T_Operation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3492500" y="2130426"/>
            <a:ext cx="3095625" cy="3532187"/>
            <a:chOff x="3491880" y="2003684"/>
            <a:chExt cx="3096344" cy="3532546"/>
          </a:xfrm>
        </p:grpSpPr>
        <p:cxnSp>
          <p:nvCxnSpPr>
            <p:cNvPr id="13" name="直接箭头连接符 12"/>
            <p:cNvCxnSpPr>
              <a:endCxn id="23" idx="1"/>
            </p:cNvCxnSpPr>
            <p:nvPr/>
          </p:nvCxnSpPr>
          <p:spPr>
            <a:xfrm>
              <a:off x="3491880" y="3283340"/>
              <a:ext cx="630384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>
              <a:stCxn id="23" idx="3"/>
              <a:endCxn id="9" idx="1"/>
            </p:cNvCxnSpPr>
            <p:nvPr/>
          </p:nvCxnSpPr>
          <p:spPr>
            <a:xfrm>
              <a:off x="5940374" y="3156326"/>
              <a:ext cx="64785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>
              <a:endCxn id="22" idx="1"/>
            </p:cNvCxnSpPr>
            <p:nvPr/>
          </p:nvCxnSpPr>
          <p:spPr>
            <a:xfrm>
              <a:off x="3491880" y="4396290"/>
              <a:ext cx="630384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>
              <a:stCxn id="22" idx="3"/>
              <a:endCxn id="10" idx="1"/>
            </p:cNvCxnSpPr>
            <p:nvPr/>
          </p:nvCxnSpPr>
          <p:spPr>
            <a:xfrm flipV="1">
              <a:off x="5973719" y="4258163"/>
              <a:ext cx="614505" cy="111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>
              <a:endCxn id="24" idx="1"/>
            </p:cNvCxnSpPr>
            <p:nvPr/>
          </p:nvCxnSpPr>
          <p:spPr>
            <a:xfrm>
              <a:off x="3491880" y="5536230"/>
              <a:ext cx="630384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>
              <a:endCxn id="25" idx="1"/>
            </p:cNvCxnSpPr>
            <p:nvPr/>
          </p:nvCxnSpPr>
          <p:spPr>
            <a:xfrm>
              <a:off x="3491880" y="2130696"/>
              <a:ext cx="630384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>
              <a:stCxn id="25" idx="3"/>
              <a:endCxn id="8" idx="1"/>
            </p:cNvCxnSpPr>
            <p:nvPr/>
          </p:nvCxnSpPr>
          <p:spPr>
            <a:xfrm flipV="1">
              <a:off x="5903853" y="2003684"/>
              <a:ext cx="684371" cy="79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>
              <a:stCxn id="24" idx="3"/>
              <a:endCxn id="11" idx="1"/>
            </p:cNvCxnSpPr>
            <p:nvPr/>
          </p:nvCxnSpPr>
          <p:spPr>
            <a:xfrm>
              <a:off x="5940374" y="5410011"/>
              <a:ext cx="64785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1908175" y="1900238"/>
            <a:ext cx="4065588" cy="3887787"/>
            <a:chOff x="2195734" y="1772816"/>
            <a:chExt cx="4065552" cy="3888432"/>
          </a:xfrm>
        </p:grpSpPr>
        <p:sp>
          <p:nvSpPr>
            <p:cNvPr id="22" name="矩形 21"/>
            <p:cNvSpPr/>
            <p:nvPr/>
          </p:nvSpPr>
          <p:spPr>
            <a:xfrm>
              <a:off x="4410277" y="4029027"/>
              <a:ext cx="1851009" cy="47950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EdgeWriter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410277" y="2903304"/>
              <a:ext cx="1817671" cy="50490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EventWriter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410277" y="5157928"/>
              <a:ext cx="1817671" cy="5033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OperationWriter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410277" y="1772816"/>
              <a:ext cx="1781159" cy="46203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TraceWriter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195734" y="1772816"/>
              <a:ext cx="1584311" cy="462039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Q_Trace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195734" y="2925532"/>
              <a:ext cx="1584311" cy="46045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Q_Event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195734" y="4041729"/>
              <a:ext cx="1562086" cy="46204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Q_Edge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195734" y="5178568"/>
              <a:ext cx="1584311" cy="46204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Q_Operation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330200" y="3567113"/>
            <a:ext cx="1146175" cy="46196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Extractor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22238" y="2930525"/>
            <a:ext cx="704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kumimoji="0" lang="en-US" altLang="zh-CN" sz="1800"/>
              <a:t>Event</a:t>
            </a:r>
            <a:endParaRPr kumimoji="0" lang="zh-CN" altLang="en-US" sz="1800"/>
          </a:p>
        </p:txBody>
      </p:sp>
      <p:cxnSp>
        <p:nvCxnSpPr>
          <p:cNvPr id="32" name="直接箭头连接符 31"/>
          <p:cNvCxnSpPr>
            <a:endCxn id="30" idx="0"/>
          </p:cNvCxnSpPr>
          <p:nvPr/>
        </p:nvCxnSpPr>
        <p:spPr>
          <a:xfrm>
            <a:off x="903288" y="2963863"/>
            <a:ext cx="0" cy="6032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1476375" y="2143919"/>
            <a:ext cx="431800" cy="3405188"/>
            <a:chOff x="1763689" y="2017179"/>
            <a:chExt cx="432047" cy="3405537"/>
          </a:xfrm>
        </p:grpSpPr>
        <p:cxnSp>
          <p:nvCxnSpPr>
            <p:cNvPr id="34" name="肘形连接符 33"/>
            <p:cNvCxnSpPr>
              <a:stCxn id="30" idx="3"/>
              <a:endCxn id="26" idx="1"/>
            </p:cNvCxnSpPr>
            <p:nvPr/>
          </p:nvCxnSpPr>
          <p:spPr>
            <a:xfrm flipV="1">
              <a:off x="1763689" y="2017179"/>
              <a:ext cx="432047" cy="1667046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肘形连接符 34"/>
            <p:cNvCxnSpPr>
              <a:stCxn id="30" idx="3"/>
              <a:endCxn id="27" idx="1"/>
            </p:cNvCxnSpPr>
            <p:nvPr/>
          </p:nvCxnSpPr>
          <p:spPr>
            <a:xfrm flipV="1">
              <a:off x="1763689" y="3169029"/>
              <a:ext cx="432047" cy="515196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肘形连接符 35"/>
            <p:cNvCxnSpPr>
              <a:stCxn id="30" idx="3"/>
              <a:endCxn id="28" idx="1"/>
            </p:cNvCxnSpPr>
            <p:nvPr/>
          </p:nvCxnSpPr>
          <p:spPr>
            <a:xfrm>
              <a:off x="1763689" y="3684225"/>
              <a:ext cx="432047" cy="601725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肘形连接符 36"/>
            <p:cNvCxnSpPr>
              <a:stCxn id="30" idx="3"/>
              <a:endCxn id="29" idx="1"/>
            </p:cNvCxnSpPr>
            <p:nvPr/>
          </p:nvCxnSpPr>
          <p:spPr>
            <a:xfrm>
              <a:off x="1763689" y="3684225"/>
              <a:ext cx="432047" cy="173849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>
            <a:grpSpLocks/>
          </p:cNvGrpSpPr>
          <p:nvPr/>
        </p:nvGrpSpPr>
        <p:grpSpPr bwMode="auto">
          <a:xfrm>
            <a:off x="1187450" y="1900238"/>
            <a:ext cx="4786313" cy="3671887"/>
            <a:chOff x="1475657" y="1772816"/>
            <a:chExt cx="4785629" cy="3672408"/>
          </a:xfrm>
        </p:grpSpPr>
        <p:sp>
          <p:nvSpPr>
            <p:cNvPr id="39" name="笑脸 38"/>
            <p:cNvSpPr/>
            <p:nvPr/>
          </p:nvSpPr>
          <p:spPr>
            <a:xfrm>
              <a:off x="1475657" y="3465331"/>
              <a:ext cx="287297" cy="287378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笑脸 39"/>
            <p:cNvSpPr/>
            <p:nvPr/>
          </p:nvSpPr>
          <p:spPr>
            <a:xfrm>
              <a:off x="5900974" y="1772816"/>
              <a:ext cx="287297" cy="287378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笑脸 40"/>
            <p:cNvSpPr/>
            <p:nvPr/>
          </p:nvSpPr>
          <p:spPr>
            <a:xfrm>
              <a:off x="5940657" y="2906452"/>
              <a:ext cx="287296" cy="287378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笑脸 41"/>
            <p:cNvSpPr/>
            <p:nvPr/>
          </p:nvSpPr>
          <p:spPr>
            <a:xfrm>
              <a:off x="5973989" y="4041675"/>
              <a:ext cx="287297" cy="288966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笑脸 42"/>
            <p:cNvSpPr/>
            <p:nvPr/>
          </p:nvSpPr>
          <p:spPr>
            <a:xfrm>
              <a:off x="5940657" y="5157846"/>
              <a:ext cx="287296" cy="287378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0" y="1003842"/>
            <a:ext cx="2217737" cy="906463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>
                <a:solidFill>
                  <a:srgbClr val="000000"/>
                </a:solidFill>
              </a:rPr>
              <a:t>Optimization 1:</a:t>
            </a:r>
          </a:p>
          <a:p>
            <a:pPr algn="ctr"/>
            <a:r>
              <a:rPr lang="en-US" altLang="zh-CN">
                <a:solidFill>
                  <a:srgbClr val="000000"/>
                </a:solidFill>
              </a:rPr>
              <a:t>Batch Inserting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2689225" y="6197854"/>
            <a:ext cx="3671888" cy="576263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dirty="0">
                <a:solidFill>
                  <a:srgbClr val="000000"/>
                </a:solidFill>
              </a:rPr>
              <a:t>Optimization 2:</a:t>
            </a:r>
          </a:p>
          <a:p>
            <a:pPr algn="ctr"/>
            <a:r>
              <a:rPr lang="en-US" altLang="zh-CN" dirty="0">
                <a:solidFill>
                  <a:srgbClr val="000000"/>
                </a:solidFill>
              </a:rPr>
              <a:t>Information updating in memory</a:t>
            </a:r>
            <a:endParaRPr lang="zh-CN" altLang="en-US" dirty="0">
              <a:solidFill>
                <a:srgbClr val="000000"/>
              </a:solidFill>
            </a:endParaRPr>
          </a:p>
        </p:txBody>
      </p:sp>
      <p:cxnSp>
        <p:nvCxnSpPr>
          <p:cNvPr id="46" name="直接箭头连接符 45"/>
          <p:cNvCxnSpPr>
            <a:stCxn id="44" idx="2"/>
            <a:endCxn id="27" idx="1"/>
          </p:cNvCxnSpPr>
          <p:nvPr/>
        </p:nvCxnSpPr>
        <p:spPr>
          <a:xfrm>
            <a:off x="1108869" y="1910305"/>
            <a:ext cx="799306" cy="137264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44" idx="2"/>
            <a:endCxn id="28" idx="1"/>
          </p:cNvCxnSpPr>
          <p:nvPr/>
        </p:nvCxnSpPr>
        <p:spPr>
          <a:xfrm>
            <a:off x="1108869" y="1910305"/>
            <a:ext cx="799306" cy="248945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stCxn id="45" idx="0"/>
            <a:endCxn id="29" idx="3"/>
          </p:cNvCxnSpPr>
          <p:nvPr/>
        </p:nvCxnSpPr>
        <p:spPr>
          <a:xfrm flipH="1" flipV="1">
            <a:off x="3492500" y="5536407"/>
            <a:ext cx="1032669" cy="66144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>
            <a:stCxn id="45" idx="0"/>
            <a:endCxn id="26" idx="3"/>
          </p:cNvCxnSpPr>
          <p:nvPr/>
        </p:nvCxnSpPr>
        <p:spPr>
          <a:xfrm flipH="1" flipV="1">
            <a:off x="3492500" y="2131219"/>
            <a:ext cx="1032669" cy="406663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63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44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Architecture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300038" y="1460501"/>
            <a:ext cx="6534150" cy="4549775"/>
            <a:chOff x="300038" y="1460501"/>
            <a:chExt cx="6534150" cy="4549775"/>
          </a:xfrm>
        </p:grpSpPr>
        <p:grpSp>
          <p:nvGrpSpPr>
            <p:cNvPr id="7" name="组合 6"/>
            <p:cNvGrpSpPr>
              <a:grpSpLocks/>
            </p:cNvGrpSpPr>
            <p:nvPr/>
          </p:nvGrpSpPr>
          <p:grpSpPr bwMode="auto">
            <a:xfrm>
              <a:off x="2144713" y="1535113"/>
              <a:ext cx="2230437" cy="2120900"/>
              <a:chOff x="2144737" y="1327613"/>
              <a:chExt cx="2231022" cy="2121088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2144737" y="1327613"/>
                <a:ext cx="2170681" cy="212108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16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矩形 46"/>
              <p:cNvSpPr>
                <a:spLocks noChangeArrowheads="1"/>
              </p:cNvSpPr>
              <p:nvPr/>
            </p:nvSpPr>
            <p:spPr bwMode="auto">
              <a:xfrm>
                <a:off x="4006427" y="1901814"/>
                <a:ext cx="369332" cy="1038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/>
              <a:p>
                <a:pPr algn="ctr"/>
                <a:r>
                  <a:rPr lang="en-US" altLang="zh-CN" sz="1200">
                    <a:latin typeface="Times New Roman" pitchFamily="18" charset="0"/>
                    <a:cs typeface="Times New Roman" pitchFamily="18" charset="0"/>
                  </a:rPr>
                  <a:t>Monitor Server</a:t>
                </a:r>
              </a:p>
            </p:txBody>
          </p:sp>
        </p:grpSp>
        <p:grpSp>
          <p:nvGrpSpPr>
            <p:cNvPr id="8" name="组合 7"/>
            <p:cNvGrpSpPr>
              <a:grpSpLocks/>
            </p:cNvGrpSpPr>
            <p:nvPr/>
          </p:nvGrpSpPr>
          <p:grpSpPr bwMode="auto">
            <a:xfrm>
              <a:off x="4316413" y="1527176"/>
              <a:ext cx="887412" cy="2128837"/>
              <a:chOff x="4316121" y="1319726"/>
              <a:chExt cx="887629" cy="2128975"/>
            </a:xfrm>
          </p:grpSpPr>
          <p:sp>
            <p:nvSpPr>
              <p:cNvPr id="71" name="等腰三角形 70"/>
              <p:cNvSpPr/>
              <p:nvPr/>
            </p:nvSpPr>
            <p:spPr>
              <a:xfrm rot="5400000">
                <a:off x="3706560" y="1940400"/>
                <a:ext cx="2106750" cy="887629"/>
              </a:xfrm>
              <a:prstGeom prst="triangle">
                <a:avLst>
                  <a:gd name="adj" fmla="val 58513"/>
                </a:avLst>
              </a:prstGeom>
              <a:solidFill>
                <a:schemeClr val="accent5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dirty="0"/>
              </a:p>
            </p:txBody>
          </p:sp>
          <p:cxnSp>
            <p:nvCxnSpPr>
              <p:cNvPr id="72" name="直接连接符 71"/>
              <p:cNvCxnSpPr/>
              <p:nvPr/>
            </p:nvCxnSpPr>
            <p:spPr>
              <a:xfrm flipH="1" flipV="1">
                <a:off x="4316121" y="1319726"/>
                <a:ext cx="678028" cy="95732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4316121" y="2778733"/>
                <a:ext cx="678028" cy="66996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>
              <a:grpSpLocks/>
            </p:cNvGrpSpPr>
            <p:nvPr/>
          </p:nvGrpSpPr>
          <p:grpSpPr bwMode="auto">
            <a:xfrm>
              <a:off x="2144713" y="3921126"/>
              <a:ext cx="4572000" cy="2089150"/>
              <a:chOff x="2144737" y="3713697"/>
              <a:chExt cx="4572032" cy="2088232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2144737" y="3713697"/>
                <a:ext cx="4572032" cy="20882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Box 5"/>
              <p:cNvSpPr txBox="1">
                <a:spLocks noChangeArrowheads="1"/>
              </p:cNvSpPr>
              <p:nvPr/>
            </p:nvSpPr>
            <p:spPr bwMode="auto">
              <a:xfrm>
                <a:off x="6329767" y="3713697"/>
                <a:ext cx="3802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kumimoji="0" lang="en-US" altLang="zh-CN" sz="1200">
                    <a:latin typeface="Times New Roman" pitchFamily="18" charset="0"/>
                    <a:cs typeface="Times New Roman" pitchFamily="18" charset="0"/>
                  </a:rPr>
                  <a:t>DS</a:t>
                </a:r>
                <a:endParaRPr kumimoji="0" lang="zh-CN" altLang="en-US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矩形 6"/>
              <p:cNvSpPr>
                <a:spLocks noChangeArrowheads="1"/>
              </p:cNvSpPr>
              <p:nvPr/>
            </p:nvSpPr>
            <p:spPr bwMode="auto">
              <a:xfrm>
                <a:off x="5257631" y="4640509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>
                    <a:latin typeface="Times New Roman" pitchFamily="18" charset="0"/>
                    <a:cs typeface="Times New Roman" pitchFamily="18" charset="0"/>
                  </a:rPr>
                  <a:t>…</a:t>
                </a:r>
                <a:endParaRPr lang="zh-CN" alt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云形标注 62"/>
              <p:cNvSpPr/>
              <p:nvPr/>
            </p:nvSpPr>
            <p:spPr>
              <a:xfrm>
                <a:off x="3922749" y="3829533"/>
                <a:ext cx="2143140" cy="428437"/>
              </a:xfrm>
              <a:prstGeom prst="cloudCallout">
                <a:avLst>
                  <a:gd name="adj1" fmla="val -46117"/>
                  <a:gd name="adj2" fmla="val 1509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Network</a:t>
                </a:r>
                <a:endParaRPr lang="zh-CN" altLang="en-US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4" name="直接连接符 63"/>
              <p:cNvCxnSpPr>
                <a:stCxn id="65" idx="3"/>
              </p:cNvCxnSpPr>
              <p:nvPr/>
            </p:nvCxnSpPr>
            <p:spPr>
              <a:xfrm flipV="1">
                <a:off x="3944975" y="4242102"/>
                <a:ext cx="576266" cy="6950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矩形 64"/>
              <p:cNvSpPr/>
              <p:nvPr/>
            </p:nvSpPr>
            <p:spPr>
              <a:xfrm>
                <a:off x="2289200" y="4434105"/>
                <a:ext cx="1655775" cy="10076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endParaRPr lang="en-US" altLang="zh-CN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endParaRPr lang="en-US" altLang="zh-CN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Node</a:t>
                </a:r>
                <a:r>
                  <a:rPr lang="en-US" altLang="zh-CN" sz="12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zh-CN" altLang="en-US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4376778" y="4578504"/>
                <a:ext cx="857256" cy="6109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Node</a:t>
                </a:r>
                <a:r>
                  <a:rPr lang="en-US" altLang="zh-CN" sz="12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zh-CN" altLang="en-US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5669012" y="4578504"/>
                <a:ext cx="857256" cy="6109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Node</a:t>
                </a:r>
                <a:r>
                  <a:rPr lang="en-US" altLang="zh-CN" sz="12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zh-CN" altLang="en-US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8" name="直接连接符 67"/>
              <p:cNvCxnSpPr>
                <a:stCxn id="66" idx="0"/>
              </p:cNvCxnSpPr>
              <p:nvPr/>
            </p:nvCxnSpPr>
            <p:spPr>
              <a:xfrm flipV="1">
                <a:off x="4805406" y="4257970"/>
                <a:ext cx="0" cy="32053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>
                <a:stCxn id="67" idx="0"/>
              </p:cNvCxnSpPr>
              <p:nvPr/>
            </p:nvCxnSpPr>
            <p:spPr>
              <a:xfrm flipH="1" flipV="1">
                <a:off x="5745212" y="4145307"/>
                <a:ext cx="352427" cy="4331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>
                <a:stCxn id="62" idx="0"/>
              </p:cNvCxnSpPr>
              <p:nvPr/>
            </p:nvCxnSpPr>
            <p:spPr>
              <a:xfrm flipH="1" flipV="1">
                <a:off x="5257846" y="4215127"/>
                <a:ext cx="207964" cy="4252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>
              <a:grpSpLocks/>
            </p:cNvGrpSpPr>
            <p:nvPr/>
          </p:nvGrpSpPr>
          <p:grpSpPr bwMode="auto">
            <a:xfrm>
              <a:off x="4994275" y="2486026"/>
              <a:ext cx="1252538" cy="1550987"/>
              <a:chOff x="4994710" y="2277295"/>
              <a:chExt cx="1252027" cy="1552192"/>
            </a:xfrm>
          </p:grpSpPr>
          <p:cxnSp>
            <p:nvCxnSpPr>
              <p:cNvPr id="58" name="直接连接符 57"/>
              <p:cNvCxnSpPr/>
              <p:nvPr/>
            </p:nvCxnSpPr>
            <p:spPr>
              <a:xfrm flipV="1">
                <a:off x="5313668" y="2779335"/>
                <a:ext cx="0" cy="10501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矩形 58"/>
              <p:cNvSpPr/>
              <p:nvPr/>
            </p:nvSpPr>
            <p:spPr>
              <a:xfrm>
                <a:off x="4994710" y="2277295"/>
                <a:ext cx="1252027" cy="50204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Monitor Server</a:t>
                </a:r>
              </a:p>
            </p:txBody>
          </p:sp>
        </p:grpSp>
        <p:grpSp>
          <p:nvGrpSpPr>
            <p:cNvPr id="11" name="组合 10"/>
            <p:cNvGrpSpPr>
              <a:grpSpLocks/>
            </p:cNvGrpSpPr>
            <p:nvPr/>
          </p:nvGrpSpPr>
          <p:grpSpPr bwMode="auto">
            <a:xfrm>
              <a:off x="5081588" y="1757363"/>
              <a:ext cx="1069975" cy="728662"/>
              <a:chOff x="5081352" y="1550008"/>
              <a:chExt cx="1070829" cy="727286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5081352" y="1550008"/>
                <a:ext cx="1070829" cy="40088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Manager</a:t>
                </a:r>
                <a:endParaRPr lang="zh-CN" altLang="en-US" sz="1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7" name="直接连接符 56"/>
              <p:cNvCxnSpPr>
                <a:stCxn id="59" idx="0"/>
                <a:endCxn id="56" idx="4"/>
              </p:cNvCxnSpPr>
              <p:nvPr/>
            </p:nvCxnSpPr>
            <p:spPr>
              <a:xfrm flipH="1" flipV="1">
                <a:off x="5616767" y="1950888"/>
                <a:ext cx="3971" cy="326406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/>
            <p:cNvGrpSpPr>
              <a:grpSpLocks/>
            </p:cNvGrpSpPr>
            <p:nvPr/>
          </p:nvGrpSpPr>
          <p:grpSpPr bwMode="auto">
            <a:xfrm>
              <a:off x="2720975" y="2986088"/>
              <a:ext cx="2859087" cy="1708150"/>
              <a:chOff x="2720801" y="2778074"/>
              <a:chExt cx="2858869" cy="1708115"/>
            </a:xfrm>
          </p:grpSpPr>
          <p:cxnSp>
            <p:nvCxnSpPr>
              <p:cNvPr id="54" name="直接连接符 53"/>
              <p:cNvCxnSpPr/>
              <p:nvPr/>
            </p:nvCxnSpPr>
            <p:spPr>
              <a:xfrm flipV="1">
                <a:off x="3125582" y="2778074"/>
                <a:ext cx="2454088" cy="1708115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流程图: 数据 54"/>
              <p:cNvSpPr/>
              <p:nvPr/>
            </p:nvSpPr>
            <p:spPr>
              <a:xfrm>
                <a:off x="2720801" y="4152820"/>
                <a:ext cx="1122278" cy="192084"/>
              </a:xfrm>
              <a:prstGeom prst="flowChartInputOutpu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000">
                    <a:solidFill>
                      <a:schemeClr val="tx1"/>
                    </a:solidFill>
                  </a:rPr>
                  <a:t>Event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组合 12"/>
            <p:cNvGrpSpPr>
              <a:grpSpLocks/>
            </p:cNvGrpSpPr>
            <p:nvPr/>
          </p:nvGrpSpPr>
          <p:grpSpPr bwMode="auto">
            <a:xfrm>
              <a:off x="6151563" y="1937546"/>
              <a:ext cx="682625" cy="1962943"/>
              <a:chOff x="6152181" y="1958015"/>
              <a:chExt cx="682368" cy="1963727"/>
            </a:xfrm>
          </p:grpSpPr>
          <p:cxnSp>
            <p:nvCxnSpPr>
              <p:cNvPr id="52" name="形状 89"/>
              <p:cNvCxnSpPr>
                <a:stCxn id="56" idx="6"/>
                <a:endCxn id="61" idx="0"/>
              </p:cNvCxnSpPr>
              <p:nvPr/>
            </p:nvCxnSpPr>
            <p:spPr bwMode="auto">
              <a:xfrm>
                <a:off x="6152181" y="1958015"/>
                <a:ext cx="368127" cy="1963727"/>
              </a:xfrm>
              <a:prstGeom prst="bentConnector2">
                <a:avLst/>
              </a:prstGeom>
              <a:ln w="19050">
                <a:solidFill>
                  <a:srgbClr val="00B05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22"/>
              <p:cNvSpPr txBox="1">
                <a:spLocks noChangeArrowheads="1"/>
              </p:cNvSpPr>
              <p:nvPr/>
            </p:nvSpPr>
            <p:spPr bwMode="auto">
              <a:xfrm>
                <a:off x="6465217" y="2206639"/>
                <a:ext cx="369332" cy="780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kumimoji="0" lang="en-US" altLang="zh-CN" sz="1200" dirty="0"/>
                  <a:t>Recovering</a:t>
                </a:r>
                <a:endParaRPr kumimoji="0" lang="zh-CN" altLang="en-US" sz="1200" dirty="0"/>
              </a:p>
            </p:txBody>
          </p:sp>
        </p:grpSp>
        <p:sp>
          <p:nvSpPr>
            <p:cNvPr id="49" name="矩形 48"/>
            <p:cNvSpPr/>
            <p:nvPr/>
          </p:nvSpPr>
          <p:spPr bwMode="auto">
            <a:xfrm>
              <a:off x="2735263" y="1685926"/>
              <a:ext cx="857250" cy="21431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UI</a:t>
              </a:r>
              <a:endParaRPr lang="zh-CN" alt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直接连接符 50"/>
            <p:cNvCxnSpPr>
              <a:stCxn id="49" idx="0"/>
            </p:cNvCxnSpPr>
            <p:nvPr/>
          </p:nvCxnSpPr>
          <p:spPr bwMode="auto">
            <a:xfrm flipV="1">
              <a:off x="3163888" y="1460501"/>
              <a:ext cx="11112" cy="22542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/>
          </p:nvSpPr>
          <p:spPr bwMode="auto">
            <a:xfrm>
              <a:off x="2720975" y="3273426"/>
              <a:ext cx="857250" cy="21431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Receiver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cxnSp>
          <p:nvCxnSpPr>
            <p:cNvPr id="38" name="直接连接符 37"/>
            <p:cNvCxnSpPr>
              <a:endCxn id="37" idx="2"/>
            </p:cNvCxnSpPr>
            <p:nvPr/>
          </p:nvCxnSpPr>
          <p:spPr bwMode="auto">
            <a:xfrm flipV="1">
              <a:off x="3141663" y="3487738"/>
              <a:ext cx="7937" cy="21272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>
              <a:grpSpLocks/>
            </p:cNvGrpSpPr>
            <p:nvPr/>
          </p:nvGrpSpPr>
          <p:grpSpPr bwMode="auto">
            <a:xfrm>
              <a:off x="4859338" y="2958305"/>
              <a:ext cx="1292225" cy="1862138"/>
              <a:chOff x="4805613" y="2986672"/>
              <a:chExt cx="1291861" cy="1861744"/>
            </a:xfrm>
          </p:grpSpPr>
          <p:cxnSp>
            <p:nvCxnSpPr>
              <p:cNvPr id="32" name="直接连接符 31"/>
              <p:cNvCxnSpPr>
                <a:stCxn id="66" idx="0"/>
                <a:endCxn id="59" idx="2"/>
              </p:cNvCxnSpPr>
              <p:nvPr/>
            </p:nvCxnSpPr>
            <p:spPr>
              <a:xfrm flipV="1">
                <a:off x="4805613" y="2988259"/>
                <a:ext cx="814951" cy="1798255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>
                <a:stCxn id="67" idx="0"/>
              </p:cNvCxnSpPr>
              <p:nvPr/>
            </p:nvCxnSpPr>
            <p:spPr>
              <a:xfrm flipH="1" flipV="1">
                <a:off x="5921311" y="3010481"/>
                <a:ext cx="176163" cy="1774449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>
                <a:stCxn id="62" idx="0"/>
              </p:cNvCxnSpPr>
              <p:nvPr/>
            </p:nvCxnSpPr>
            <p:spPr>
              <a:xfrm flipV="1">
                <a:off x="5465827" y="2986672"/>
                <a:ext cx="279321" cy="1861744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/>
            <p:cNvGrpSpPr>
              <a:grpSpLocks/>
            </p:cNvGrpSpPr>
            <p:nvPr/>
          </p:nvGrpSpPr>
          <p:grpSpPr bwMode="auto">
            <a:xfrm>
              <a:off x="2351088" y="5324476"/>
              <a:ext cx="2625725" cy="612775"/>
              <a:chOff x="2350403" y="5116789"/>
              <a:chExt cx="2626465" cy="613132"/>
            </a:xfrm>
          </p:grpSpPr>
          <p:sp>
            <p:nvSpPr>
              <p:cNvPr id="26" name="矩形 54"/>
              <p:cNvSpPr>
                <a:spLocks noChangeArrowheads="1"/>
              </p:cNvSpPr>
              <p:nvPr/>
            </p:nvSpPr>
            <p:spPr bwMode="auto">
              <a:xfrm>
                <a:off x="2934491" y="5116789"/>
                <a:ext cx="33855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200" b="1">
                    <a:latin typeface="Times New Roman" pitchFamily="18" charset="0"/>
                    <a:cs typeface="Times New Roman" pitchFamily="18" charset="0"/>
                  </a:rPr>
                  <a:t>…</a:t>
                </a:r>
                <a:endParaRPr lang="zh-CN" altLang="en-US" sz="1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350403" y="5189857"/>
                <a:ext cx="1090919" cy="20490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US" altLang="zh-CN" sz="1200">
                    <a:solidFill>
                      <a:schemeClr val="tx1"/>
                    </a:solidFill>
                  </a:rPr>
                  <a:t>DS</a:t>
                </a:r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720394" y="5189857"/>
                <a:ext cx="46051" cy="20490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872837" y="5189857"/>
                <a:ext cx="46051" cy="20490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273000" y="5189857"/>
                <a:ext cx="46051" cy="20490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线形标注 2 30"/>
              <p:cNvSpPr/>
              <p:nvPr/>
            </p:nvSpPr>
            <p:spPr>
              <a:xfrm>
                <a:off x="3728741" y="5501188"/>
                <a:ext cx="1248127" cy="228733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83849"/>
                  <a:gd name="adj6" fmla="val -32692"/>
                </a:avLst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instrumentation</a:t>
                </a:r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 bwMode="auto">
            <a:xfrm>
              <a:off x="2616200" y="4718051"/>
              <a:ext cx="790575" cy="204787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Reporter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1" name="组合 20"/>
            <p:cNvGrpSpPr>
              <a:grpSpLocks/>
            </p:cNvGrpSpPr>
            <p:nvPr/>
          </p:nvGrpSpPr>
          <p:grpSpPr bwMode="auto">
            <a:xfrm>
              <a:off x="300038" y="1470026"/>
              <a:ext cx="2595562" cy="649287"/>
              <a:chOff x="300448" y="1261753"/>
              <a:chExt cx="2595193" cy="648830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00448" y="1261753"/>
                <a:ext cx="1368230" cy="648830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>
                    <a:solidFill>
                      <a:srgbClr val="FFFFFF"/>
                    </a:solidFill>
                  </a:rPr>
                  <a:t>Visualizing</a:t>
                </a: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3" name="直接连接符 22"/>
              <p:cNvCxnSpPr>
                <a:stCxn id="22" idx="3"/>
              </p:cNvCxnSpPr>
              <p:nvPr/>
            </p:nvCxnSpPr>
            <p:spPr>
              <a:xfrm>
                <a:off x="1668678" y="1586961"/>
                <a:ext cx="1226963" cy="0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</p:grpSp>
        <p:cxnSp>
          <p:nvCxnSpPr>
            <p:cNvPr id="77" name="直接连接符 76"/>
            <p:cNvCxnSpPr>
              <a:stCxn id="28" idx="0"/>
            </p:cNvCxnSpPr>
            <p:nvPr/>
          </p:nvCxnSpPr>
          <p:spPr bwMode="auto">
            <a:xfrm flipV="1">
              <a:off x="2743994" y="4922838"/>
              <a:ext cx="129381" cy="474664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>
              <a:stCxn id="29" idx="0"/>
              <a:endCxn id="19" idx="2"/>
            </p:cNvCxnSpPr>
            <p:nvPr/>
          </p:nvCxnSpPr>
          <p:spPr bwMode="auto">
            <a:xfrm flipV="1">
              <a:off x="2896394" y="4922838"/>
              <a:ext cx="115094" cy="474664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 bwMode="auto">
            <a:xfrm flipH="1" flipV="1">
              <a:off x="3281363" y="4922838"/>
              <a:ext cx="14287" cy="47466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 bwMode="auto">
            <a:xfrm flipV="1">
              <a:off x="3108325" y="4922838"/>
              <a:ext cx="33338" cy="49053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流程图: 数据 80"/>
            <p:cNvSpPr/>
            <p:nvPr/>
          </p:nvSpPr>
          <p:spPr bwMode="auto">
            <a:xfrm>
              <a:off x="2597150" y="5121276"/>
              <a:ext cx="855663" cy="192087"/>
            </a:xfrm>
            <a:prstGeom prst="flowChartInputOutpu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000">
                  <a:solidFill>
                    <a:schemeClr val="tx1"/>
                  </a:solidFill>
                </a:rPr>
                <a:t>info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grpSp>
          <p:nvGrpSpPr>
            <p:cNvPr id="82" name="组合 81"/>
            <p:cNvGrpSpPr>
              <a:grpSpLocks/>
            </p:cNvGrpSpPr>
            <p:nvPr/>
          </p:nvGrpSpPr>
          <p:grpSpPr bwMode="auto">
            <a:xfrm>
              <a:off x="315913" y="4570413"/>
              <a:ext cx="2252662" cy="695325"/>
              <a:chOff x="315132" y="4361768"/>
              <a:chExt cx="2253405" cy="696383"/>
            </a:xfrm>
          </p:grpSpPr>
          <p:sp>
            <p:nvSpPr>
              <p:cNvPr id="83" name="圆角矩形 82"/>
              <p:cNvSpPr/>
              <p:nvPr/>
            </p:nvSpPr>
            <p:spPr>
              <a:xfrm>
                <a:off x="315132" y="4361768"/>
                <a:ext cx="1368876" cy="696383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dirty="0">
                    <a:solidFill>
                      <a:srgbClr val="FFFFFF"/>
                    </a:solidFill>
                  </a:rPr>
                  <a:t>Recording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4" name="直接连接符 83"/>
              <p:cNvCxnSpPr>
                <a:stCxn id="83" idx="3"/>
              </p:cNvCxnSpPr>
              <p:nvPr/>
            </p:nvCxnSpPr>
            <p:spPr>
              <a:xfrm>
                <a:off x="1684008" y="4709960"/>
                <a:ext cx="884529" cy="114474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组合 89"/>
          <p:cNvGrpSpPr/>
          <p:nvPr/>
        </p:nvGrpSpPr>
        <p:grpSpPr>
          <a:xfrm>
            <a:off x="293688" y="1900238"/>
            <a:ext cx="3651250" cy="1373188"/>
            <a:chOff x="293688" y="1900238"/>
            <a:chExt cx="3651250" cy="1373188"/>
          </a:xfrm>
        </p:grpSpPr>
        <p:cxnSp>
          <p:nvCxnSpPr>
            <p:cNvPr id="50" name="直接连接符 49"/>
            <p:cNvCxnSpPr>
              <a:stCxn id="42" idx="1"/>
              <a:endCxn id="49" idx="2"/>
            </p:cNvCxnSpPr>
            <p:nvPr/>
          </p:nvCxnSpPr>
          <p:spPr bwMode="auto">
            <a:xfrm flipV="1">
              <a:off x="3159126" y="1900238"/>
              <a:ext cx="4762" cy="14446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圆柱形 41"/>
            <p:cNvSpPr/>
            <p:nvPr/>
          </p:nvSpPr>
          <p:spPr bwMode="auto">
            <a:xfrm>
              <a:off x="2627313" y="2044701"/>
              <a:ext cx="1063625" cy="298450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Database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9" name="直接连接符 38"/>
            <p:cNvCxnSpPr>
              <a:endCxn id="43" idx="2"/>
            </p:cNvCxnSpPr>
            <p:nvPr/>
          </p:nvCxnSpPr>
          <p:spPr bwMode="auto">
            <a:xfrm flipH="1" flipV="1">
              <a:off x="2663825" y="2735263"/>
              <a:ext cx="1588" cy="16827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 bwMode="auto">
            <a:xfrm flipH="1" flipV="1">
              <a:off x="3632200" y="2714626"/>
              <a:ext cx="0" cy="20955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36" idx="0"/>
              <a:endCxn id="45" idx="2"/>
            </p:cNvCxnSpPr>
            <p:nvPr/>
          </p:nvCxnSpPr>
          <p:spPr bwMode="auto">
            <a:xfrm flipV="1">
              <a:off x="3148807" y="2751305"/>
              <a:ext cx="9284" cy="15064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 bwMode="auto">
            <a:xfrm>
              <a:off x="2351088" y="2520951"/>
              <a:ext cx="625475" cy="21431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writer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3319463" y="2520951"/>
              <a:ext cx="625475" cy="21431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writer</a:t>
              </a:r>
              <a:endParaRPr lang="zh-CN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5" name="矩形 38"/>
            <p:cNvSpPr>
              <a:spLocks noChangeArrowheads="1"/>
            </p:cNvSpPr>
            <p:nvPr/>
          </p:nvSpPr>
          <p:spPr bwMode="auto">
            <a:xfrm>
              <a:off x="2975965" y="2443543"/>
              <a:ext cx="364252" cy="30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b="1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zh-CN" alt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 bwMode="auto">
            <a:xfrm flipH="1" flipV="1">
              <a:off x="2865438" y="2332038"/>
              <a:ext cx="0" cy="17462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 bwMode="auto">
            <a:xfrm flipV="1">
              <a:off x="3149600" y="2343151"/>
              <a:ext cx="17463" cy="2032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 bwMode="auto">
            <a:xfrm flipV="1">
              <a:off x="3551238" y="2322513"/>
              <a:ext cx="6350" cy="19843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37" idx="0"/>
              <a:endCxn id="36" idx="2"/>
            </p:cNvCxnSpPr>
            <p:nvPr/>
          </p:nvCxnSpPr>
          <p:spPr bwMode="auto">
            <a:xfrm flipH="1" flipV="1">
              <a:off x="3149600" y="3116263"/>
              <a:ext cx="0" cy="15716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 bwMode="auto">
            <a:xfrm>
              <a:off x="2568575" y="2901951"/>
              <a:ext cx="1160463" cy="21431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extractor</a:t>
              </a:r>
              <a:endParaRPr lang="zh-CN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4" name="圆角矩形 23"/>
            <p:cNvSpPr/>
            <p:nvPr/>
          </p:nvSpPr>
          <p:spPr bwMode="auto">
            <a:xfrm>
              <a:off x="293688" y="2592388"/>
              <a:ext cx="1368425" cy="64452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dirty="0">
                  <a:solidFill>
                    <a:srgbClr val="FFFFFF"/>
                  </a:solidFill>
                </a:rPr>
                <a:t>Storing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25" name="直接连接符 24"/>
            <p:cNvCxnSpPr>
              <a:stCxn id="24" idx="3"/>
            </p:cNvCxnSpPr>
            <p:nvPr/>
          </p:nvCxnSpPr>
          <p:spPr bwMode="auto">
            <a:xfrm flipV="1">
              <a:off x="1662113" y="2446338"/>
              <a:ext cx="935037" cy="468313"/>
            </a:xfrm>
            <a:prstGeom prst="line">
              <a:avLst/>
            </a:prstGeom>
            <a:ln w="19050">
              <a:solidFill>
                <a:srgbClr val="92D050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588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Architecture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93688" y="1527176"/>
            <a:ext cx="6540500" cy="4483100"/>
            <a:chOff x="293688" y="1527176"/>
            <a:chExt cx="6540500" cy="4483100"/>
          </a:xfrm>
        </p:grpSpPr>
        <p:grpSp>
          <p:nvGrpSpPr>
            <p:cNvPr id="7" name="组合 6"/>
            <p:cNvGrpSpPr>
              <a:grpSpLocks/>
            </p:cNvGrpSpPr>
            <p:nvPr/>
          </p:nvGrpSpPr>
          <p:grpSpPr bwMode="auto">
            <a:xfrm>
              <a:off x="2144713" y="1535113"/>
              <a:ext cx="2230437" cy="2120900"/>
              <a:chOff x="2144737" y="1327613"/>
              <a:chExt cx="2231022" cy="2121088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2144737" y="1327613"/>
                <a:ext cx="2170681" cy="212108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16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矩形 46"/>
              <p:cNvSpPr>
                <a:spLocks noChangeArrowheads="1"/>
              </p:cNvSpPr>
              <p:nvPr/>
            </p:nvSpPr>
            <p:spPr bwMode="auto">
              <a:xfrm>
                <a:off x="4006427" y="1901814"/>
                <a:ext cx="369332" cy="1038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/>
              <a:p>
                <a:pPr algn="ctr"/>
                <a:r>
                  <a:rPr lang="en-US" altLang="zh-CN" sz="1200">
                    <a:latin typeface="Times New Roman" pitchFamily="18" charset="0"/>
                    <a:cs typeface="Times New Roman" pitchFamily="18" charset="0"/>
                  </a:rPr>
                  <a:t>Monitor Server</a:t>
                </a:r>
              </a:p>
            </p:txBody>
          </p:sp>
        </p:grpSp>
        <p:grpSp>
          <p:nvGrpSpPr>
            <p:cNvPr id="8" name="组合 7"/>
            <p:cNvGrpSpPr>
              <a:grpSpLocks/>
            </p:cNvGrpSpPr>
            <p:nvPr/>
          </p:nvGrpSpPr>
          <p:grpSpPr bwMode="auto">
            <a:xfrm>
              <a:off x="4316413" y="1527176"/>
              <a:ext cx="887412" cy="2128837"/>
              <a:chOff x="4316121" y="1319726"/>
              <a:chExt cx="887629" cy="2128975"/>
            </a:xfrm>
          </p:grpSpPr>
          <p:sp>
            <p:nvSpPr>
              <p:cNvPr id="71" name="等腰三角形 70"/>
              <p:cNvSpPr/>
              <p:nvPr/>
            </p:nvSpPr>
            <p:spPr>
              <a:xfrm rot="5400000">
                <a:off x="3706560" y="1940400"/>
                <a:ext cx="2106750" cy="887629"/>
              </a:xfrm>
              <a:prstGeom prst="triangle">
                <a:avLst>
                  <a:gd name="adj" fmla="val 58513"/>
                </a:avLst>
              </a:prstGeom>
              <a:solidFill>
                <a:schemeClr val="accent5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dirty="0"/>
              </a:p>
            </p:txBody>
          </p:sp>
          <p:cxnSp>
            <p:nvCxnSpPr>
              <p:cNvPr id="72" name="直接连接符 71"/>
              <p:cNvCxnSpPr/>
              <p:nvPr/>
            </p:nvCxnSpPr>
            <p:spPr>
              <a:xfrm flipH="1" flipV="1">
                <a:off x="4316121" y="1319726"/>
                <a:ext cx="678028" cy="95732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4316121" y="2778733"/>
                <a:ext cx="678028" cy="66996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>
              <a:grpSpLocks/>
            </p:cNvGrpSpPr>
            <p:nvPr/>
          </p:nvGrpSpPr>
          <p:grpSpPr bwMode="auto">
            <a:xfrm>
              <a:off x="2144713" y="3921126"/>
              <a:ext cx="4572000" cy="2089150"/>
              <a:chOff x="2144737" y="3713697"/>
              <a:chExt cx="4572032" cy="2088232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2144737" y="3713697"/>
                <a:ext cx="4572032" cy="20882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Box 5"/>
              <p:cNvSpPr txBox="1">
                <a:spLocks noChangeArrowheads="1"/>
              </p:cNvSpPr>
              <p:nvPr/>
            </p:nvSpPr>
            <p:spPr bwMode="auto">
              <a:xfrm>
                <a:off x="6329767" y="3713697"/>
                <a:ext cx="3802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kumimoji="0" lang="en-US" altLang="zh-CN" sz="1200">
                    <a:latin typeface="Times New Roman" pitchFamily="18" charset="0"/>
                    <a:cs typeface="Times New Roman" pitchFamily="18" charset="0"/>
                  </a:rPr>
                  <a:t>DS</a:t>
                </a:r>
                <a:endParaRPr kumimoji="0" lang="zh-CN" altLang="en-US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矩形 6"/>
              <p:cNvSpPr>
                <a:spLocks noChangeArrowheads="1"/>
              </p:cNvSpPr>
              <p:nvPr/>
            </p:nvSpPr>
            <p:spPr bwMode="auto">
              <a:xfrm>
                <a:off x="5257631" y="4640509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>
                    <a:latin typeface="Times New Roman" pitchFamily="18" charset="0"/>
                    <a:cs typeface="Times New Roman" pitchFamily="18" charset="0"/>
                  </a:rPr>
                  <a:t>…</a:t>
                </a:r>
                <a:endParaRPr lang="zh-CN" alt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云形标注 62"/>
              <p:cNvSpPr/>
              <p:nvPr/>
            </p:nvSpPr>
            <p:spPr>
              <a:xfrm>
                <a:off x="3922749" y="3829533"/>
                <a:ext cx="2143140" cy="428437"/>
              </a:xfrm>
              <a:prstGeom prst="cloudCallout">
                <a:avLst>
                  <a:gd name="adj1" fmla="val -46117"/>
                  <a:gd name="adj2" fmla="val 1509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Network</a:t>
                </a:r>
                <a:endParaRPr lang="zh-CN" altLang="en-US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4" name="直接连接符 63"/>
              <p:cNvCxnSpPr>
                <a:stCxn id="65" idx="3"/>
              </p:cNvCxnSpPr>
              <p:nvPr/>
            </p:nvCxnSpPr>
            <p:spPr>
              <a:xfrm flipV="1">
                <a:off x="3944975" y="4242102"/>
                <a:ext cx="576266" cy="6950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矩形 64"/>
              <p:cNvSpPr/>
              <p:nvPr/>
            </p:nvSpPr>
            <p:spPr>
              <a:xfrm>
                <a:off x="2289200" y="4434105"/>
                <a:ext cx="1655775" cy="10076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endParaRPr lang="en-US" altLang="zh-CN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endParaRPr lang="en-US" altLang="zh-CN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Node</a:t>
                </a:r>
                <a:r>
                  <a:rPr lang="en-US" altLang="zh-CN" sz="12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zh-CN" altLang="en-US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4376778" y="4578504"/>
                <a:ext cx="857256" cy="6109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Node</a:t>
                </a:r>
                <a:r>
                  <a:rPr lang="en-US" altLang="zh-CN" sz="12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zh-CN" altLang="en-US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5669012" y="4578504"/>
                <a:ext cx="857256" cy="6109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Node</a:t>
                </a:r>
                <a:r>
                  <a:rPr lang="en-US" altLang="zh-CN" sz="12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zh-CN" altLang="en-US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8" name="直接连接符 67"/>
              <p:cNvCxnSpPr>
                <a:stCxn id="66" idx="0"/>
              </p:cNvCxnSpPr>
              <p:nvPr/>
            </p:nvCxnSpPr>
            <p:spPr>
              <a:xfrm flipV="1">
                <a:off x="4805406" y="4257970"/>
                <a:ext cx="0" cy="32053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>
                <a:stCxn id="67" idx="0"/>
              </p:cNvCxnSpPr>
              <p:nvPr/>
            </p:nvCxnSpPr>
            <p:spPr>
              <a:xfrm flipH="1" flipV="1">
                <a:off x="5745212" y="4145307"/>
                <a:ext cx="352427" cy="4331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>
                <a:stCxn id="62" idx="0"/>
              </p:cNvCxnSpPr>
              <p:nvPr/>
            </p:nvCxnSpPr>
            <p:spPr>
              <a:xfrm flipH="1" flipV="1">
                <a:off x="5257846" y="4215127"/>
                <a:ext cx="207964" cy="4252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>
              <a:grpSpLocks/>
            </p:cNvGrpSpPr>
            <p:nvPr/>
          </p:nvGrpSpPr>
          <p:grpSpPr bwMode="auto">
            <a:xfrm>
              <a:off x="4994275" y="2486026"/>
              <a:ext cx="1252538" cy="1550987"/>
              <a:chOff x="4994710" y="2277295"/>
              <a:chExt cx="1252027" cy="1552192"/>
            </a:xfrm>
          </p:grpSpPr>
          <p:cxnSp>
            <p:nvCxnSpPr>
              <p:cNvPr id="58" name="直接连接符 57"/>
              <p:cNvCxnSpPr/>
              <p:nvPr/>
            </p:nvCxnSpPr>
            <p:spPr>
              <a:xfrm flipV="1">
                <a:off x="5313668" y="2779335"/>
                <a:ext cx="0" cy="10501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矩形 58"/>
              <p:cNvSpPr/>
              <p:nvPr/>
            </p:nvSpPr>
            <p:spPr>
              <a:xfrm>
                <a:off x="4994710" y="2277295"/>
                <a:ext cx="1252027" cy="50204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Monitor Server</a:t>
                </a:r>
              </a:p>
            </p:txBody>
          </p:sp>
        </p:grpSp>
        <p:grpSp>
          <p:nvGrpSpPr>
            <p:cNvPr id="11" name="组合 10"/>
            <p:cNvGrpSpPr>
              <a:grpSpLocks/>
            </p:cNvGrpSpPr>
            <p:nvPr/>
          </p:nvGrpSpPr>
          <p:grpSpPr bwMode="auto">
            <a:xfrm>
              <a:off x="5081588" y="1757363"/>
              <a:ext cx="1069975" cy="728662"/>
              <a:chOff x="5081352" y="1550008"/>
              <a:chExt cx="1070829" cy="727286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5081352" y="1550008"/>
                <a:ext cx="1070829" cy="40088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Manager</a:t>
                </a:r>
                <a:endParaRPr lang="zh-CN" altLang="en-US" sz="1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7" name="直接连接符 56"/>
              <p:cNvCxnSpPr>
                <a:stCxn id="59" idx="0"/>
                <a:endCxn id="56" idx="4"/>
              </p:cNvCxnSpPr>
              <p:nvPr/>
            </p:nvCxnSpPr>
            <p:spPr>
              <a:xfrm flipH="1" flipV="1">
                <a:off x="5616767" y="1950888"/>
                <a:ext cx="3971" cy="326406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/>
            <p:cNvGrpSpPr>
              <a:grpSpLocks/>
            </p:cNvGrpSpPr>
            <p:nvPr/>
          </p:nvGrpSpPr>
          <p:grpSpPr bwMode="auto">
            <a:xfrm>
              <a:off x="2720975" y="2986088"/>
              <a:ext cx="2859087" cy="1708150"/>
              <a:chOff x="2720801" y="2778074"/>
              <a:chExt cx="2858869" cy="1708115"/>
            </a:xfrm>
          </p:grpSpPr>
          <p:cxnSp>
            <p:nvCxnSpPr>
              <p:cNvPr id="54" name="直接连接符 53"/>
              <p:cNvCxnSpPr/>
              <p:nvPr/>
            </p:nvCxnSpPr>
            <p:spPr>
              <a:xfrm flipV="1">
                <a:off x="3125582" y="2778074"/>
                <a:ext cx="2454088" cy="1708115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流程图: 数据 54"/>
              <p:cNvSpPr/>
              <p:nvPr/>
            </p:nvSpPr>
            <p:spPr>
              <a:xfrm>
                <a:off x="2720801" y="4152820"/>
                <a:ext cx="1122278" cy="192084"/>
              </a:xfrm>
              <a:prstGeom prst="flowChartInputOutpu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000">
                    <a:solidFill>
                      <a:schemeClr val="tx1"/>
                    </a:solidFill>
                  </a:rPr>
                  <a:t>Event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组合 12"/>
            <p:cNvGrpSpPr>
              <a:grpSpLocks/>
            </p:cNvGrpSpPr>
            <p:nvPr/>
          </p:nvGrpSpPr>
          <p:grpSpPr bwMode="auto">
            <a:xfrm>
              <a:off x="6151563" y="1937546"/>
              <a:ext cx="682625" cy="1962943"/>
              <a:chOff x="6152181" y="1958015"/>
              <a:chExt cx="682368" cy="1963727"/>
            </a:xfrm>
          </p:grpSpPr>
          <p:cxnSp>
            <p:nvCxnSpPr>
              <p:cNvPr id="52" name="形状 89"/>
              <p:cNvCxnSpPr>
                <a:stCxn id="56" idx="6"/>
                <a:endCxn id="61" idx="0"/>
              </p:cNvCxnSpPr>
              <p:nvPr/>
            </p:nvCxnSpPr>
            <p:spPr bwMode="auto">
              <a:xfrm>
                <a:off x="6152181" y="1958015"/>
                <a:ext cx="368127" cy="1963727"/>
              </a:xfrm>
              <a:prstGeom prst="bentConnector2">
                <a:avLst/>
              </a:prstGeom>
              <a:ln w="19050">
                <a:solidFill>
                  <a:srgbClr val="00B05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22"/>
              <p:cNvSpPr txBox="1">
                <a:spLocks noChangeArrowheads="1"/>
              </p:cNvSpPr>
              <p:nvPr/>
            </p:nvSpPr>
            <p:spPr bwMode="auto">
              <a:xfrm>
                <a:off x="6465217" y="2206639"/>
                <a:ext cx="369332" cy="780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kumimoji="0" lang="en-US" altLang="zh-CN" sz="1200" dirty="0"/>
                  <a:t>Recovering</a:t>
                </a:r>
                <a:endParaRPr kumimoji="0" lang="zh-CN" altLang="en-US" sz="1200" dirty="0"/>
              </a:p>
            </p:txBody>
          </p:sp>
        </p:grpSp>
        <p:sp>
          <p:nvSpPr>
            <p:cNvPr id="42" name="圆柱形 41"/>
            <p:cNvSpPr/>
            <p:nvPr/>
          </p:nvSpPr>
          <p:spPr bwMode="auto">
            <a:xfrm>
              <a:off x="2627313" y="2044701"/>
              <a:ext cx="1063625" cy="298450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b="1">
                  <a:solidFill>
                    <a:schemeClr val="bg1"/>
                  </a:solidFill>
                </a:rPr>
                <a:t>Database</a:t>
              </a:r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 bwMode="auto">
            <a:xfrm>
              <a:off x="2720975" y="3273426"/>
              <a:ext cx="857250" cy="21431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Receiver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cxnSp>
          <p:nvCxnSpPr>
            <p:cNvPr id="38" name="直接连接符 37"/>
            <p:cNvCxnSpPr>
              <a:endCxn id="37" idx="2"/>
            </p:cNvCxnSpPr>
            <p:nvPr/>
          </p:nvCxnSpPr>
          <p:spPr bwMode="auto">
            <a:xfrm flipV="1">
              <a:off x="3141663" y="3487738"/>
              <a:ext cx="7937" cy="21272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>
              <a:grpSpLocks/>
            </p:cNvGrpSpPr>
            <p:nvPr/>
          </p:nvGrpSpPr>
          <p:grpSpPr bwMode="auto">
            <a:xfrm>
              <a:off x="4859338" y="2958305"/>
              <a:ext cx="1292225" cy="1862138"/>
              <a:chOff x="4805613" y="2986672"/>
              <a:chExt cx="1291861" cy="1861744"/>
            </a:xfrm>
          </p:grpSpPr>
          <p:cxnSp>
            <p:nvCxnSpPr>
              <p:cNvPr id="32" name="直接连接符 31"/>
              <p:cNvCxnSpPr>
                <a:stCxn id="66" idx="0"/>
                <a:endCxn id="59" idx="2"/>
              </p:cNvCxnSpPr>
              <p:nvPr/>
            </p:nvCxnSpPr>
            <p:spPr>
              <a:xfrm flipV="1">
                <a:off x="4805613" y="2988259"/>
                <a:ext cx="814951" cy="1798255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>
                <a:stCxn id="67" idx="0"/>
              </p:cNvCxnSpPr>
              <p:nvPr/>
            </p:nvCxnSpPr>
            <p:spPr>
              <a:xfrm flipH="1" flipV="1">
                <a:off x="5921311" y="3010481"/>
                <a:ext cx="176163" cy="1774449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>
                <a:stCxn id="62" idx="0"/>
              </p:cNvCxnSpPr>
              <p:nvPr/>
            </p:nvCxnSpPr>
            <p:spPr>
              <a:xfrm flipV="1">
                <a:off x="5465827" y="2986672"/>
                <a:ext cx="279321" cy="1861744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/>
            <p:cNvGrpSpPr>
              <a:grpSpLocks/>
            </p:cNvGrpSpPr>
            <p:nvPr/>
          </p:nvGrpSpPr>
          <p:grpSpPr bwMode="auto">
            <a:xfrm>
              <a:off x="2351088" y="5324476"/>
              <a:ext cx="2625725" cy="612775"/>
              <a:chOff x="2350403" y="5116789"/>
              <a:chExt cx="2626465" cy="613132"/>
            </a:xfrm>
          </p:grpSpPr>
          <p:sp>
            <p:nvSpPr>
              <p:cNvPr id="26" name="矩形 54"/>
              <p:cNvSpPr>
                <a:spLocks noChangeArrowheads="1"/>
              </p:cNvSpPr>
              <p:nvPr/>
            </p:nvSpPr>
            <p:spPr bwMode="auto">
              <a:xfrm>
                <a:off x="2934491" y="5116789"/>
                <a:ext cx="33855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200" b="1">
                    <a:latin typeface="Times New Roman" pitchFamily="18" charset="0"/>
                    <a:cs typeface="Times New Roman" pitchFamily="18" charset="0"/>
                  </a:rPr>
                  <a:t>…</a:t>
                </a:r>
                <a:endParaRPr lang="zh-CN" altLang="en-US" sz="1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350403" y="5189857"/>
                <a:ext cx="1090919" cy="20490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US" altLang="zh-CN" sz="1200">
                    <a:solidFill>
                      <a:schemeClr val="tx1"/>
                    </a:solidFill>
                  </a:rPr>
                  <a:t>DS</a:t>
                </a:r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720394" y="5189857"/>
                <a:ext cx="46051" cy="20490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872837" y="5189857"/>
                <a:ext cx="46051" cy="20490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273000" y="5189857"/>
                <a:ext cx="46051" cy="20490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线形标注 2 30"/>
              <p:cNvSpPr/>
              <p:nvPr/>
            </p:nvSpPr>
            <p:spPr>
              <a:xfrm>
                <a:off x="3728741" y="5501188"/>
                <a:ext cx="1248127" cy="228733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83849"/>
                  <a:gd name="adj6" fmla="val -32692"/>
                </a:avLst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instrumentation</a:t>
                </a:r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 bwMode="auto">
            <a:xfrm>
              <a:off x="2616200" y="4718051"/>
              <a:ext cx="790575" cy="204787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Reporter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77" name="直接连接符 76"/>
            <p:cNvCxnSpPr>
              <a:stCxn id="28" idx="0"/>
            </p:cNvCxnSpPr>
            <p:nvPr/>
          </p:nvCxnSpPr>
          <p:spPr bwMode="auto">
            <a:xfrm flipV="1">
              <a:off x="2743994" y="4922838"/>
              <a:ext cx="129381" cy="474664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>
              <a:stCxn id="29" idx="0"/>
              <a:endCxn id="19" idx="2"/>
            </p:cNvCxnSpPr>
            <p:nvPr/>
          </p:nvCxnSpPr>
          <p:spPr bwMode="auto">
            <a:xfrm flipV="1">
              <a:off x="2896394" y="4922838"/>
              <a:ext cx="115094" cy="474664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 bwMode="auto">
            <a:xfrm flipH="1" flipV="1">
              <a:off x="3281363" y="4922838"/>
              <a:ext cx="14287" cy="47466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 bwMode="auto">
            <a:xfrm flipV="1">
              <a:off x="3108325" y="4922838"/>
              <a:ext cx="33338" cy="49053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流程图: 数据 80"/>
            <p:cNvSpPr/>
            <p:nvPr/>
          </p:nvSpPr>
          <p:spPr bwMode="auto">
            <a:xfrm>
              <a:off x="2597150" y="5121276"/>
              <a:ext cx="855663" cy="192087"/>
            </a:xfrm>
            <a:prstGeom prst="flowChartInputOutpu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000">
                  <a:solidFill>
                    <a:schemeClr val="tx1"/>
                  </a:solidFill>
                </a:rPr>
                <a:t>info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grpSp>
          <p:nvGrpSpPr>
            <p:cNvPr id="82" name="组合 81"/>
            <p:cNvGrpSpPr>
              <a:grpSpLocks/>
            </p:cNvGrpSpPr>
            <p:nvPr/>
          </p:nvGrpSpPr>
          <p:grpSpPr bwMode="auto">
            <a:xfrm>
              <a:off x="315913" y="4570413"/>
              <a:ext cx="2252662" cy="695325"/>
              <a:chOff x="315132" y="4361768"/>
              <a:chExt cx="2253405" cy="696383"/>
            </a:xfrm>
          </p:grpSpPr>
          <p:sp>
            <p:nvSpPr>
              <p:cNvPr id="83" name="圆角矩形 82"/>
              <p:cNvSpPr/>
              <p:nvPr/>
            </p:nvSpPr>
            <p:spPr>
              <a:xfrm>
                <a:off x="315132" y="4361768"/>
                <a:ext cx="1368876" cy="696383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dirty="0">
                    <a:solidFill>
                      <a:srgbClr val="FFFFFF"/>
                    </a:solidFill>
                  </a:rPr>
                  <a:t>Recording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4" name="直接连接符 83"/>
              <p:cNvCxnSpPr>
                <a:stCxn id="83" idx="3"/>
              </p:cNvCxnSpPr>
              <p:nvPr/>
            </p:nvCxnSpPr>
            <p:spPr>
              <a:xfrm>
                <a:off x="1684008" y="4709960"/>
                <a:ext cx="884529" cy="114474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39" name="直接连接符 38"/>
            <p:cNvCxnSpPr>
              <a:endCxn id="43" idx="2"/>
            </p:cNvCxnSpPr>
            <p:nvPr/>
          </p:nvCxnSpPr>
          <p:spPr bwMode="auto">
            <a:xfrm flipH="1" flipV="1">
              <a:off x="2663825" y="2735263"/>
              <a:ext cx="1588" cy="16827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 bwMode="auto">
            <a:xfrm flipH="1" flipV="1">
              <a:off x="3632200" y="2714626"/>
              <a:ext cx="0" cy="20955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36" idx="0"/>
              <a:endCxn id="45" idx="2"/>
            </p:cNvCxnSpPr>
            <p:nvPr/>
          </p:nvCxnSpPr>
          <p:spPr bwMode="auto">
            <a:xfrm flipV="1">
              <a:off x="3148807" y="2751305"/>
              <a:ext cx="9284" cy="15064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 bwMode="auto">
            <a:xfrm>
              <a:off x="2351088" y="2520951"/>
              <a:ext cx="625475" cy="21431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writer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3319463" y="2520951"/>
              <a:ext cx="625475" cy="21431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writer</a:t>
              </a:r>
              <a:endParaRPr lang="zh-CN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5" name="矩形 38"/>
            <p:cNvSpPr>
              <a:spLocks noChangeArrowheads="1"/>
            </p:cNvSpPr>
            <p:nvPr/>
          </p:nvSpPr>
          <p:spPr bwMode="auto">
            <a:xfrm>
              <a:off x="2975965" y="2443543"/>
              <a:ext cx="364252" cy="30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b="1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zh-CN" alt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 bwMode="auto">
            <a:xfrm flipH="1" flipV="1">
              <a:off x="2865438" y="2332038"/>
              <a:ext cx="0" cy="17462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 bwMode="auto">
            <a:xfrm flipV="1">
              <a:off x="3149600" y="2343151"/>
              <a:ext cx="17463" cy="2032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 bwMode="auto">
            <a:xfrm flipV="1">
              <a:off x="3551238" y="2322513"/>
              <a:ext cx="6350" cy="19843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37" idx="0"/>
              <a:endCxn id="36" idx="2"/>
            </p:cNvCxnSpPr>
            <p:nvPr/>
          </p:nvCxnSpPr>
          <p:spPr bwMode="auto">
            <a:xfrm flipH="1" flipV="1">
              <a:off x="3149600" y="3116263"/>
              <a:ext cx="0" cy="15716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 bwMode="auto">
            <a:xfrm>
              <a:off x="2568575" y="2901951"/>
              <a:ext cx="1160463" cy="21431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extractor</a:t>
              </a:r>
              <a:endParaRPr lang="zh-CN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4" name="圆角矩形 23"/>
            <p:cNvSpPr/>
            <p:nvPr/>
          </p:nvSpPr>
          <p:spPr bwMode="auto">
            <a:xfrm>
              <a:off x="293688" y="2592388"/>
              <a:ext cx="1368425" cy="64452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rgbClr val="FFFFFF"/>
                  </a:solidFill>
                </a:rPr>
                <a:t>Storing</a:t>
              </a:r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直接连接符 24"/>
            <p:cNvCxnSpPr>
              <a:stCxn id="24" idx="3"/>
            </p:cNvCxnSpPr>
            <p:nvPr/>
          </p:nvCxnSpPr>
          <p:spPr bwMode="auto">
            <a:xfrm flipV="1">
              <a:off x="1662113" y="2446338"/>
              <a:ext cx="935037" cy="468313"/>
            </a:xfrm>
            <a:prstGeom prst="line">
              <a:avLst/>
            </a:prstGeom>
            <a:ln w="19050">
              <a:solidFill>
                <a:srgbClr val="92D050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stCxn id="42" idx="1"/>
              <a:endCxn id="49" idx="2"/>
            </p:cNvCxnSpPr>
            <p:nvPr/>
          </p:nvCxnSpPr>
          <p:spPr bwMode="auto">
            <a:xfrm flipV="1">
              <a:off x="3159126" y="1900238"/>
              <a:ext cx="4762" cy="14446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300038" y="1460501"/>
            <a:ext cx="3292475" cy="658812"/>
            <a:chOff x="300038" y="1460501"/>
            <a:chExt cx="3292475" cy="658812"/>
          </a:xfrm>
        </p:grpSpPr>
        <p:sp>
          <p:nvSpPr>
            <p:cNvPr id="49" name="矩形 48"/>
            <p:cNvSpPr/>
            <p:nvPr/>
          </p:nvSpPr>
          <p:spPr bwMode="auto">
            <a:xfrm>
              <a:off x="2735263" y="1685926"/>
              <a:ext cx="857250" cy="21431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UI</a:t>
              </a:r>
              <a:endParaRPr lang="zh-CN" alt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直接连接符 50"/>
            <p:cNvCxnSpPr>
              <a:stCxn id="49" idx="0"/>
            </p:cNvCxnSpPr>
            <p:nvPr/>
          </p:nvCxnSpPr>
          <p:spPr bwMode="auto">
            <a:xfrm flipV="1">
              <a:off x="3163888" y="1460501"/>
              <a:ext cx="11112" cy="22542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组合 20"/>
            <p:cNvGrpSpPr>
              <a:grpSpLocks/>
            </p:cNvGrpSpPr>
            <p:nvPr/>
          </p:nvGrpSpPr>
          <p:grpSpPr bwMode="auto">
            <a:xfrm>
              <a:off x="300038" y="1470026"/>
              <a:ext cx="2595562" cy="649287"/>
              <a:chOff x="300448" y="1261753"/>
              <a:chExt cx="2595193" cy="648830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00448" y="1261753"/>
                <a:ext cx="1368230" cy="648830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dirty="0">
                    <a:solidFill>
                      <a:srgbClr val="FFFFFF"/>
                    </a:solidFill>
                  </a:rPr>
                  <a:t>Visualizing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3" name="直接连接符 22"/>
              <p:cNvCxnSpPr>
                <a:stCxn id="22" idx="3"/>
              </p:cNvCxnSpPr>
              <p:nvPr/>
            </p:nvCxnSpPr>
            <p:spPr>
              <a:xfrm>
                <a:off x="1668678" y="1586961"/>
                <a:ext cx="1226963" cy="0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2288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Visualization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66" y="1635899"/>
            <a:ext cx="5901772" cy="471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204415" y="1174234"/>
            <a:ext cx="2022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1. Trace </a:t>
            </a:r>
            <a:r>
              <a:rPr lang="en-US" altLang="zh-CN" sz="2800" dirty="0"/>
              <a:t>Tree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935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4156075"/>
            <a:ext cx="6762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2259013" y="1489075"/>
            <a:ext cx="728662" cy="4510088"/>
            <a:chOff x="2548831" y="918178"/>
            <a:chExt cx="728129" cy="4509131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176" y="4221065"/>
              <a:ext cx="721784" cy="539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004" y="3392566"/>
              <a:ext cx="718611" cy="539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8831" y="2522800"/>
              <a:ext cx="721784" cy="539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8831" y="1664145"/>
              <a:ext cx="718611" cy="541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2" name="燕尾形箭头 11"/>
            <p:cNvSpPr/>
            <p:nvPr/>
          </p:nvSpPr>
          <p:spPr>
            <a:xfrm rot="16200000">
              <a:off x="2790677" y="3152150"/>
              <a:ext cx="271404" cy="155461"/>
            </a:xfrm>
            <a:prstGeom prst="notchedRightArrow">
              <a:avLst>
                <a:gd name="adj1" fmla="val 37746"/>
                <a:gd name="adj2" fmla="val 5612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燕尾形箭头 12"/>
            <p:cNvSpPr/>
            <p:nvPr/>
          </p:nvSpPr>
          <p:spPr>
            <a:xfrm rot="16200000">
              <a:off x="2789884" y="3995727"/>
              <a:ext cx="272992" cy="155461"/>
            </a:xfrm>
            <a:prstGeom prst="notchedRightArrow">
              <a:avLst>
                <a:gd name="adj1" fmla="val 37746"/>
                <a:gd name="adj2" fmla="val 5612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燕尾形箭头 13"/>
            <p:cNvSpPr/>
            <p:nvPr/>
          </p:nvSpPr>
          <p:spPr>
            <a:xfrm rot="16200000">
              <a:off x="2791470" y="4843272"/>
              <a:ext cx="272992" cy="155461"/>
            </a:xfrm>
            <a:prstGeom prst="notchedRightArrow">
              <a:avLst>
                <a:gd name="adj1" fmla="val 37746"/>
                <a:gd name="adj2" fmla="val 5612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燕尾形箭头 14"/>
            <p:cNvSpPr/>
            <p:nvPr/>
          </p:nvSpPr>
          <p:spPr>
            <a:xfrm rot="16200000">
              <a:off x="2789092" y="2288734"/>
              <a:ext cx="271404" cy="155461"/>
            </a:xfrm>
            <a:prstGeom prst="notchedRightArrow">
              <a:avLst>
                <a:gd name="adj1" fmla="val 37746"/>
                <a:gd name="adj2" fmla="val 5612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燕尾形箭头 15"/>
            <p:cNvSpPr/>
            <p:nvPr/>
          </p:nvSpPr>
          <p:spPr>
            <a:xfrm rot="16200000">
              <a:off x="2792263" y="1398335"/>
              <a:ext cx="271405" cy="155461"/>
            </a:xfrm>
            <a:prstGeom prst="notchedRightArrow">
              <a:avLst>
                <a:gd name="adj1" fmla="val 37746"/>
                <a:gd name="adj2" fmla="val 5612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TextBox 10"/>
            <p:cNvSpPr txBox="1">
              <a:spLocks noChangeArrowheads="1"/>
            </p:cNvSpPr>
            <p:nvPr/>
          </p:nvSpPr>
          <p:spPr bwMode="auto">
            <a:xfrm>
              <a:off x="2753232" y="5057977"/>
              <a:ext cx="3481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 b="1"/>
                <a:t>…</a:t>
              </a:r>
              <a:endParaRPr kumimoji="0" lang="zh-CN" altLang="en-US" sz="1800" b="1"/>
            </a:p>
          </p:txBody>
        </p:sp>
        <p:sp>
          <p:nvSpPr>
            <p:cNvPr id="18" name="TextBox 25"/>
            <p:cNvSpPr txBox="1">
              <a:spLocks noChangeArrowheads="1"/>
            </p:cNvSpPr>
            <p:nvPr/>
          </p:nvSpPr>
          <p:spPr bwMode="auto">
            <a:xfrm>
              <a:off x="2756740" y="918178"/>
              <a:ext cx="3481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 b="1"/>
                <a:t>…</a:t>
              </a:r>
              <a:endParaRPr kumimoji="0" lang="zh-CN" altLang="en-US" sz="1800" b="1"/>
            </a:p>
          </p:txBody>
        </p:sp>
      </p:grp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5995988" y="1489075"/>
            <a:ext cx="871537" cy="4527550"/>
            <a:chOff x="5467846" y="918178"/>
            <a:chExt cx="872480" cy="4527046"/>
          </a:xfrm>
        </p:grpSpPr>
        <p:grpSp>
          <p:nvGrpSpPr>
            <p:cNvPr id="20" name="组合 11"/>
            <p:cNvGrpSpPr>
              <a:grpSpLocks/>
            </p:cNvGrpSpPr>
            <p:nvPr/>
          </p:nvGrpSpPr>
          <p:grpSpPr bwMode="auto">
            <a:xfrm>
              <a:off x="5467846" y="1664743"/>
              <a:ext cx="872480" cy="560205"/>
              <a:chOff x="5508104" y="1551106"/>
              <a:chExt cx="872480" cy="715650"/>
            </a:xfrm>
          </p:grpSpPr>
          <p:pic>
            <p:nvPicPr>
              <p:cNvPr id="34" name="Picture 1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8104" y="1771466"/>
                <a:ext cx="287648" cy="494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1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5287" y="1550438"/>
                <a:ext cx="287649" cy="715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1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2936" y="1899215"/>
                <a:ext cx="287648" cy="356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" name="组合 39"/>
            <p:cNvGrpSpPr>
              <a:grpSpLocks/>
            </p:cNvGrpSpPr>
            <p:nvPr/>
          </p:nvGrpSpPr>
          <p:grpSpPr bwMode="auto">
            <a:xfrm>
              <a:off x="5620594" y="2608565"/>
              <a:ext cx="584448" cy="366951"/>
              <a:chOff x="5508104" y="1551106"/>
              <a:chExt cx="584448" cy="715650"/>
            </a:xfrm>
          </p:grpSpPr>
          <p:pic>
            <p:nvPicPr>
              <p:cNvPr id="32" name="Picture 1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7921" y="1774216"/>
                <a:ext cx="287648" cy="492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13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5104" y="1551326"/>
                <a:ext cx="287649" cy="715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2" name="Picture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208" y="3538849"/>
              <a:ext cx="287649" cy="252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" name="Picture 1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814" y="4437274"/>
              <a:ext cx="287649" cy="96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" name="TextBox 54"/>
            <p:cNvSpPr txBox="1">
              <a:spLocks noChangeArrowheads="1"/>
            </p:cNvSpPr>
            <p:nvPr/>
          </p:nvSpPr>
          <p:spPr bwMode="auto">
            <a:xfrm>
              <a:off x="5735996" y="918178"/>
              <a:ext cx="3481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 b="1"/>
                <a:t>…</a:t>
              </a:r>
              <a:endParaRPr kumimoji="0" lang="zh-CN" altLang="en-US" sz="1800" b="1"/>
            </a:p>
          </p:txBody>
        </p:sp>
        <p:sp>
          <p:nvSpPr>
            <p:cNvPr id="25" name="TextBox 55"/>
            <p:cNvSpPr txBox="1">
              <a:spLocks noChangeArrowheads="1"/>
            </p:cNvSpPr>
            <p:nvPr/>
          </p:nvSpPr>
          <p:spPr bwMode="auto">
            <a:xfrm>
              <a:off x="5735996" y="5075892"/>
              <a:ext cx="3481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 b="1"/>
                <a:t>…</a:t>
              </a:r>
              <a:endParaRPr kumimoji="0" lang="zh-CN" altLang="en-US" sz="1800" b="1"/>
            </a:p>
          </p:txBody>
        </p:sp>
        <p:sp>
          <p:nvSpPr>
            <p:cNvPr id="26" name="燕尾形箭头 25"/>
            <p:cNvSpPr/>
            <p:nvPr/>
          </p:nvSpPr>
          <p:spPr>
            <a:xfrm rot="5400000">
              <a:off x="5773932" y="1398251"/>
              <a:ext cx="271433" cy="155743"/>
            </a:xfrm>
            <a:prstGeom prst="notchedRightArrow">
              <a:avLst>
                <a:gd name="adj1" fmla="val 37746"/>
                <a:gd name="adj2" fmla="val 5612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燕尾形箭头 26"/>
            <p:cNvSpPr/>
            <p:nvPr/>
          </p:nvSpPr>
          <p:spPr>
            <a:xfrm rot="5400000">
              <a:off x="5772343" y="2309374"/>
              <a:ext cx="271433" cy="155743"/>
            </a:xfrm>
            <a:prstGeom prst="notchedRightArrow">
              <a:avLst>
                <a:gd name="adj1" fmla="val 37746"/>
                <a:gd name="adj2" fmla="val 5612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8" name="燕尾形箭头 27"/>
            <p:cNvSpPr/>
            <p:nvPr/>
          </p:nvSpPr>
          <p:spPr>
            <a:xfrm rot="5400000">
              <a:off x="5773933" y="3120496"/>
              <a:ext cx="271432" cy="155743"/>
            </a:xfrm>
            <a:prstGeom prst="notchedRightArrow">
              <a:avLst>
                <a:gd name="adj1" fmla="val 37746"/>
                <a:gd name="adj2" fmla="val 5612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燕尾形箭头 28"/>
            <p:cNvSpPr/>
            <p:nvPr/>
          </p:nvSpPr>
          <p:spPr>
            <a:xfrm rot="5400000">
              <a:off x="5773932" y="3985588"/>
              <a:ext cx="271433" cy="155743"/>
            </a:xfrm>
            <a:prstGeom prst="notchedRightArrow">
              <a:avLst>
                <a:gd name="adj1" fmla="val 37746"/>
                <a:gd name="adj2" fmla="val 5612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燕尾形箭头 29"/>
            <p:cNvSpPr/>
            <p:nvPr/>
          </p:nvSpPr>
          <p:spPr>
            <a:xfrm rot="5400000">
              <a:off x="5773933" y="4818932"/>
              <a:ext cx="271432" cy="155743"/>
            </a:xfrm>
            <a:prstGeom prst="notchedRightArrow">
              <a:avLst>
                <a:gd name="adj1" fmla="val 37746"/>
                <a:gd name="adj2" fmla="val 5612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31" name="Picture 1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208" y="4437274"/>
              <a:ext cx="287649" cy="96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755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Visualization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150938"/>
            <a:ext cx="912812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2163"/>
            <a:ext cx="9144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Visualization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pic>
        <p:nvPicPr>
          <p:cNvPr id="6" name="Picture 4" descr="E:\论文发表\MTracer\图\任务树分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31" y="1697454"/>
            <a:ext cx="4499071" cy="465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04415" y="1174234"/>
            <a:ext cx="4001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2</a:t>
            </a:r>
            <a:r>
              <a:rPr lang="en-US" altLang="zh-CN" sz="2800" dirty="0" smtClean="0"/>
              <a:t>. </a:t>
            </a:r>
            <a:r>
              <a:rPr lang="en-US" altLang="zh-CN" sz="2800" dirty="0"/>
              <a:t>Trace Tree Classification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7407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Visualization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pic>
        <p:nvPicPr>
          <p:cNvPr id="6" name="Picture 3" descr="E:\论文发表\MTracer\图\异常诊断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099" y="2091154"/>
            <a:ext cx="4686301" cy="376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04415" y="1174234"/>
            <a:ext cx="5194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3. </a:t>
            </a:r>
            <a:r>
              <a:rPr lang="en-US" altLang="zh-CN" sz="2800" dirty="0"/>
              <a:t>Performance Problem Diagnosis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172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Experiments: Overhead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6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Generating an event: 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0.046ms</a:t>
            </a:r>
          </a:p>
          <a:p>
            <a:pPr lvl="1"/>
            <a:r>
              <a:rPr lang="en-US" altLang="zh-CN" dirty="0"/>
              <a:t>vs. seconds or minutes in DS </a:t>
            </a:r>
          </a:p>
          <a:p>
            <a:r>
              <a:rPr lang="en-US" altLang="zh-CN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Size of an event: 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0.315KB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dirty="0"/>
              <a:t>2MB bandwidth vs. GB-level network</a:t>
            </a:r>
            <a:endParaRPr lang="en-US" altLang="zh-CN" dirty="0" smtClean="0"/>
          </a:p>
          <a:p>
            <a:r>
              <a:rPr lang="en-US" altLang="zh-CN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Generating an ID: 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0.057ms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dirty="0"/>
              <a:t>&gt;50% less using our method</a:t>
            </a:r>
            <a:endParaRPr lang="zh-CN" altLang="en-US" dirty="0" smtClean="0">
              <a:latin typeface="微软雅黑" pitchFamily="34" charset="-122"/>
              <a:cs typeface="Times New Roman" pitchFamily="18" charset="0"/>
            </a:endParaRPr>
          </a:p>
          <a:p>
            <a:endParaRPr lang="en-US" altLang="zh-CN" b="1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6"/>
          </p:nvPr>
        </p:nvSpPr>
        <p:spPr>
          <a:xfrm>
            <a:off x="7010400" y="6485986"/>
            <a:ext cx="2133600" cy="293687"/>
          </a:xfrm>
        </p:spPr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0" y="5178425"/>
            <a:ext cx="9144000" cy="585788"/>
          </a:xfrm>
          <a:prstGeom prst="rect">
            <a:avLst/>
          </a:prstGeom>
          <a:gradFill rotWithShape="1">
            <a:gsLst>
              <a:gs pos="0">
                <a:srgbClr val="FFEBDB"/>
              </a:gs>
              <a:gs pos="64999">
                <a:srgbClr val="FFD0AA"/>
              </a:gs>
              <a:gs pos="100000">
                <a:srgbClr val="FFBE86"/>
              </a:gs>
            </a:gsLst>
            <a:lin ang="5400000" scaled="1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altLang="zh-CN" sz="3200" dirty="0">
                <a:solidFill>
                  <a:srgbClr val="000000"/>
                </a:solidFill>
              </a:rPr>
              <a:t>The overhead of a client is negligible!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6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Experiments: Effectiveness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24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682861"/>
              </p:ext>
            </p:extLst>
          </p:nvPr>
        </p:nvGraphicFramePr>
        <p:xfrm>
          <a:off x="-1" y="1793900"/>
          <a:ext cx="4572000" cy="2988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503291"/>
              </p:ext>
            </p:extLst>
          </p:nvPr>
        </p:nvGraphicFramePr>
        <p:xfrm>
          <a:off x="4571999" y="1793900"/>
          <a:ext cx="4572000" cy="2988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文本框 2"/>
          <p:cNvSpPr txBox="1">
            <a:spLocks noChangeArrowheads="1"/>
          </p:cNvSpPr>
          <p:nvPr/>
        </p:nvSpPr>
        <p:spPr bwMode="auto">
          <a:xfrm>
            <a:off x="1658937" y="5185568"/>
            <a:ext cx="5815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b="1" dirty="0" err="1">
                <a:solidFill>
                  <a:srgbClr val="FF0000"/>
                </a:solidFill>
              </a:rPr>
              <a:t>T_Operation</a:t>
            </a:r>
            <a:r>
              <a:rPr lang="en-US" altLang="zh-CN" b="1" dirty="0">
                <a:solidFill>
                  <a:srgbClr val="FF0000"/>
                </a:solidFill>
              </a:rPr>
              <a:t> limits the global speedup to 6X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9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Experiments: </a:t>
            </a:r>
            <a:r>
              <a:rPr lang="en-US" altLang="zh-CN" dirty="0" smtClean="0"/>
              <a:t>Usability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25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609600" y="1491340"/>
            <a:ext cx="8229600" cy="491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²"/>
              <a:defRPr sz="3200" b="1" kern="1200">
                <a:solidFill>
                  <a:srgbClr val="17375E"/>
                </a:solidFill>
                <a:latin typeface="Times New Roman"/>
                <a:ea typeface="黑体"/>
                <a:cs typeface="Times New Roman"/>
              </a:defRPr>
            </a:lvl1pPr>
            <a:lvl2pPr marL="742950" indent="-28575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800" kern="1200">
                <a:solidFill>
                  <a:srgbClr val="17375E"/>
                </a:solidFill>
                <a:latin typeface="Times New Roman"/>
                <a:ea typeface="黑体"/>
                <a:cs typeface="Times New Roman"/>
              </a:defRPr>
            </a:lvl2pPr>
            <a:lvl3pPr marL="1143000" indent="-2286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17375E"/>
                </a:solidFill>
                <a:latin typeface="Times New Roman"/>
                <a:ea typeface="黑体"/>
                <a:cs typeface="Times New Roman"/>
              </a:defRPr>
            </a:lvl3pPr>
            <a:lvl4pPr marL="1600200" indent="-2286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7375E"/>
                </a:solidFill>
                <a:latin typeface="Times New Roman"/>
                <a:ea typeface="黑体"/>
                <a:cs typeface="Times New Roman"/>
              </a:defRPr>
            </a:lvl4pPr>
            <a:lvl5pPr marL="2057400" indent="-2286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7375E"/>
                </a:solidFill>
                <a:latin typeface="Times New Roman"/>
                <a:ea typeface="黑体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HDFS: RPC &amp; Data accessing processes</a:t>
            </a:r>
          </a:p>
          <a:p>
            <a:r>
              <a:rPr lang="fr-FR" altLang="zh-CN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Clients + (50 +1) HDFS</a:t>
            </a:r>
          </a:p>
          <a:p>
            <a:r>
              <a:rPr lang="en-US" altLang="zh-CN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faults</a:t>
            </a:r>
            <a:r>
              <a:rPr lang="zh-CN" alt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Functional </a:t>
            </a:r>
            <a:r>
              <a:rPr lang="en-US" altLang="zh-CN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zh-CN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Performance problem</a:t>
            </a:r>
          </a:p>
          <a:p>
            <a:r>
              <a:rPr lang="en-US" altLang="zh-CN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Easily handling, correctly visualizing</a:t>
            </a:r>
          </a:p>
          <a:p>
            <a:r>
              <a:rPr lang="en-US" altLang="zh-CN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Trace classifying </a:t>
            </a:r>
            <a:r>
              <a:rPr lang="en-US" altLang="zh-CN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Diagnosis algorithm</a:t>
            </a:r>
          </a:p>
          <a:p>
            <a:r>
              <a:rPr lang="en-US" altLang="zh-CN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 200 nodes</a:t>
            </a:r>
          </a:p>
          <a:p>
            <a:endParaRPr lang="en-US" altLang="zh-CN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 smtClean="0">
              <a:latin typeface="微软雅黑" pitchFamily="34" charset="-122"/>
              <a:cs typeface="Times New Roman" pitchFamily="18" charset="0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24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err="1"/>
              <a:t>MTracer</a:t>
            </a:r>
            <a:r>
              <a:rPr lang="zh-CN" altLang="en-US" b="0" dirty="0"/>
              <a:t>：</a:t>
            </a:r>
            <a:r>
              <a:rPr lang="en-US" altLang="zh-CN" b="0" dirty="0"/>
              <a:t>A </a:t>
            </a:r>
            <a:r>
              <a:rPr lang="en-US" altLang="zh-CN" i="1" dirty="0"/>
              <a:t>Lightweight</a:t>
            </a:r>
            <a:r>
              <a:rPr lang="en-US" altLang="zh-CN" b="0" dirty="0"/>
              <a:t>, </a:t>
            </a:r>
            <a:r>
              <a:rPr lang="en-US" altLang="zh-CN" i="1" dirty="0"/>
              <a:t>efficient</a:t>
            </a:r>
            <a:r>
              <a:rPr lang="en-US" altLang="zh-CN" b="0" dirty="0"/>
              <a:t>, </a:t>
            </a:r>
            <a:r>
              <a:rPr lang="en-US" altLang="zh-CN" i="1" dirty="0"/>
              <a:t>real-time</a:t>
            </a:r>
            <a:r>
              <a:rPr lang="en-US" altLang="zh-CN" b="0" dirty="0"/>
              <a:t> monitor for medium-scale DS, with a </a:t>
            </a:r>
            <a:r>
              <a:rPr lang="en-US" altLang="zh-CN" i="1" dirty="0"/>
              <a:t>visualized</a:t>
            </a:r>
            <a:r>
              <a:rPr lang="en-US" altLang="zh-CN" b="0" dirty="0"/>
              <a:t> frontend.</a:t>
            </a:r>
          </a:p>
          <a:p>
            <a:r>
              <a:rPr lang="en-US" altLang="zh-CN" dirty="0"/>
              <a:t>Future </a:t>
            </a:r>
            <a:r>
              <a:rPr lang="en-US" altLang="zh-CN" dirty="0" smtClean="0"/>
              <a:t>work</a:t>
            </a:r>
          </a:p>
          <a:p>
            <a:pPr lvl="1"/>
            <a:r>
              <a:rPr lang="en-US" altLang="zh-CN" dirty="0"/>
              <a:t>An easier way for </a:t>
            </a:r>
            <a:r>
              <a:rPr lang="en-US" altLang="zh-CN" dirty="0" smtClean="0"/>
              <a:t>instrumentations</a:t>
            </a:r>
          </a:p>
          <a:p>
            <a:pPr lvl="1"/>
            <a:r>
              <a:rPr lang="en-US" altLang="zh-CN" dirty="0"/>
              <a:t>A dataset for trace-based monitoring </a:t>
            </a:r>
            <a:r>
              <a:rPr lang="en-US" altLang="zh-CN" dirty="0" smtClean="0"/>
              <a:t>research</a:t>
            </a:r>
          </a:p>
          <a:p>
            <a:pPr lvl="1"/>
            <a:r>
              <a:rPr lang="en-US" altLang="zh-CN" dirty="0"/>
              <a:t>Fault </a:t>
            </a:r>
            <a:r>
              <a:rPr lang="en-US" altLang="zh-CN" dirty="0" smtClean="0"/>
              <a:t>detection</a:t>
            </a:r>
          </a:p>
          <a:p>
            <a:pPr lvl="1"/>
            <a:r>
              <a:rPr lang="en-US" altLang="zh-CN" dirty="0"/>
              <a:t>…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26</a:t>
            </a:fld>
            <a:endParaRPr lang="en-US" altLang="zh-C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27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61379" y="2682785"/>
            <a:ext cx="2221244" cy="17543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End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Thanks</a:t>
            </a:r>
            <a:endParaRPr lang="zh-CN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84083" y="5754469"/>
            <a:ext cx="9228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buFont typeface="Arial" pitchFamily="34" charset="0"/>
              <a:buNone/>
            </a:pPr>
            <a:r>
              <a:rPr lang="en-US" altLang="zh-CN" dirty="0"/>
              <a:t>This work is supported </a:t>
            </a:r>
            <a:r>
              <a:rPr lang="en-US" altLang="zh-CN" dirty="0" smtClean="0"/>
              <a:t>by:</a:t>
            </a:r>
          </a:p>
          <a:p>
            <a:pPr algn="r">
              <a:spcBef>
                <a:spcPts val="0"/>
              </a:spcBef>
              <a:buFont typeface="Arial" pitchFamily="34" charset="0"/>
              <a:buNone/>
            </a:pPr>
            <a:r>
              <a:rPr lang="en-US" altLang="zh-CN" b="1" i="1" dirty="0" err="1" smtClean="0"/>
              <a:t>iVCE</a:t>
            </a:r>
            <a:r>
              <a:rPr lang="en-US" altLang="zh-CN" b="1" i="1" dirty="0" smtClean="0"/>
              <a:t> National Basic Research Program of China</a:t>
            </a:r>
            <a:endParaRPr lang="en-US" altLang="zh-CN" b="1" i="1" dirty="0"/>
          </a:p>
        </p:txBody>
      </p:sp>
    </p:spTree>
    <p:extLst>
      <p:ext uri="{BB962C8B-B14F-4D97-AF65-F5344CB8AC3E}">
        <p14:creationId xmlns:p14="http://schemas.microsoft.com/office/powerpoint/2010/main" val="107594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28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CN" dirty="0" smtClean="0"/>
              <a:t>Optimizations</a:t>
            </a:r>
            <a:endParaRPr kumimoji="0" lang="zh-CN" altLang="en-US" dirty="0" smtClean="0"/>
          </a:p>
        </p:txBody>
      </p:sp>
      <p:sp>
        <p:nvSpPr>
          <p:cNvPr id="8" name="矩形 7"/>
          <p:cNvSpPr/>
          <p:nvPr/>
        </p:nvSpPr>
        <p:spPr>
          <a:xfrm>
            <a:off x="204415" y="1174234"/>
            <a:ext cx="2725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1.</a:t>
            </a:r>
            <a:r>
              <a:rPr lang="en-US" altLang="zh-CN" sz="2800" dirty="0"/>
              <a:t> Batch </a:t>
            </a:r>
            <a:r>
              <a:rPr lang="en-US" altLang="zh-CN" sz="2800" dirty="0" smtClean="0"/>
              <a:t>Inserting</a:t>
            </a:r>
            <a:endParaRPr lang="zh-CN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2930161" y="2312194"/>
            <a:ext cx="1584325" cy="46196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Q_Event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流程图: 资料带 9"/>
          <p:cNvSpPr/>
          <p:nvPr/>
        </p:nvSpPr>
        <p:spPr>
          <a:xfrm>
            <a:off x="5665423" y="2291556"/>
            <a:ext cx="1439863" cy="503238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T_Event</a:t>
            </a: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箭头连接符 10"/>
          <p:cNvCxnSpPr>
            <a:endCxn id="9" idx="1"/>
          </p:cNvCxnSpPr>
          <p:nvPr/>
        </p:nvCxnSpPr>
        <p:spPr>
          <a:xfrm>
            <a:off x="1842723" y="2543969"/>
            <a:ext cx="108743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9" idx="3"/>
            <a:endCxn id="10" idx="1"/>
          </p:cNvCxnSpPr>
          <p:nvPr/>
        </p:nvCxnSpPr>
        <p:spPr>
          <a:xfrm>
            <a:off x="4514486" y="2543969"/>
            <a:ext cx="115093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866536" y="2312194"/>
            <a:ext cx="215900" cy="4619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296998" y="2307431"/>
            <a:ext cx="217488" cy="4619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4055698" y="3183731"/>
            <a:ext cx="484188" cy="979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1842723" y="4675981"/>
            <a:ext cx="5262563" cy="503238"/>
            <a:chOff x="1691680" y="4199927"/>
            <a:chExt cx="5263866" cy="504056"/>
          </a:xfrm>
        </p:grpSpPr>
        <p:sp>
          <p:nvSpPr>
            <p:cNvPr id="17" name="矩形 16"/>
            <p:cNvSpPr/>
            <p:nvPr/>
          </p:nvSpPr>
          <p:spPr>
            <a:xfrm>
              <a:off x="2779387" y="4220599"/>
              <a:ext cx="1583129" cy="46271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Q_Event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流程图: 资料带 17"/>
            <p:cNvSpPr/>
            <p:nvPr/>
          </p:nvSpPr>
          <p:spPr>
            <a:xfrm>
              <a:off x="5515326" y="4199927"/>
              <a:ext cx="1440220" cy="504056"/>
            </a:xfrm>
            <a:prstGeom prst="flowChartPunchedTap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T_Event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9" name="直接箭头连接符 18"/>
            <p:cNvCxnSpPr>
              <a:endCxn id="17" idx="1"/>
            </p:cNvCxnSpPr>
            <p:nvPr/>
          </p:nvCxnSpPr>
          <p:spPr>
            <a:xfrm>
              <a:off x="1691680" y="4452750"/>
              <a:ext cx="1087707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>
              <a:stCxn id="17" idx="3"/>
              <a:endCxn id="18" idx="1"/>
            </p:cNvCxnSpPr>
            <p:nvPr/>
          </p:nvCxnSpPr>
          <p:spPr>
            <a:xfrm>
              <a:off x="4362516" y="4452750"/>
              <a:ext cx="115281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1" name="矩形 20"/>
          <p:cNvSpPr/>
          <p:nvPr/>
        </p:nvSpPr>
        <p:spPr>
          <a:xfrm>
            <a:off x="1866536" y="4696619"/>
            <a:ext cx="215900" cy="4619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296998" y="4690269"/>
            <a:ext cx="217488" cy="4619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082686" y="4690269"/>
            <a:ext cx="217487" cy="4619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858848" y="4696619"/>
            <a:ext cx="215900" cy="4619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54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023 L 0.2658 -0.00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5293E-6 L 0.2283 -4.4529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023 L 0.2658 -0.000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2375 -0.0020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21719 -0.0027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21" grpId="0" animBg="1"/>
      <p:bldP spid="21" grpId="1" animBg="1"/>
      <p:bldP spid="21" grpId="2" animBg="1"/>
      <p:bldP spid="21" grpId="3" animBg="1"/>
      <p:bldP spid="21" grpId="4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Optimizations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29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4415" y="1174234"/>
            <a:ext cx="5376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2. </a:t>
            </a:r>
            <a:r>
              <a:rPr lang="en-US" altLang="zh-CN" sz="2800" dirty="0"/>
              <a:t>Information Updating in Memory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2930526" y="2309813"/>
            <a:ext cx="1584325" cy="46196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Q_Trace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流程图: 资料带 7"/>
          <p:cNvSpPr/>
          <p:nvPr/>
        </p:nvSpPr>
        <p:spPr>
          <a:xfrm>
            <a:off x="5665788" y="2289175"/>
            <a:ext cx="1439863" cy="503238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T_Trace</a:t>
            </a: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9" name="直接箭头连接符 8"/>
          <p:cNvCxnSpPr>
            <a:endCxn id="7" idx="1"/>
          </p:cNvCxnSpPr>
          <p:nvPr/>
        </p:nvCxnSpPr>
        <p:spPr>
          <a:xfrm>
            <a:off x="1843088" y="2541588"/>
            <a:ext cx="108743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7" idx="3"/>
            <a:endCxn id="8" idx="1"/>
          </p:cNvCxnSpPr>
          <p:nvPr/>
        </p:nvCxnSpPr>
        <p:spPr>
          <a:xfrm>
            <a:off x="4514851" y="2541588"/>
            <a:ext cx="115093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866901" y="2309813"/>
            <a:ext cx="215900" cy="4619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297363" y="2305050"/>
            <a:ext cx="217488" cy="4619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4056063" y="3181350"/>
            <a:ext cx="484188" cy="979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1843088" y="4673600"/>
            <a:ext cx="5262563" cy="503238"/>
            <a:chOff x="1691680" y="4199927"/>
            <a:chExt cx="5263866" cy="504056"/>
          </a:xfrm>
        </p:grpSpPr>
        <p:sp>
          <p:nvSpPr>
            <p:cNvPr id="15" name="矩形 14"/>
            <p:cNvSpPr/>
            <p:nvPr/>
          </p:nvSpPr>
          <p:spPr>
            <a:xfrm>
              <a:off x="2779387" y="4220599"/>
              <a:ext cx="1583129" cy="46271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Q_Trace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流程图: 资料带 15"/>
            <p:cNvSpPr/>
            <p:nvPr/>
          </p:nvSpPr>
          <p:spPr>
            <a:xfrm>
              <a:off x="5515326" y="4199927"/>
              <a:ext cx="1440220" cy="504056"/>
            </a:xfrm>
            <a:prstGeom prst="flowChartPunchedTap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T_Trace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箭头连接符 16"/>
            <p:cNvCxnSpPr>
              <a:endCxn id="15" idx="1"/>
            </p:cNvCxnSpPr>
            <p:nvPr/>
          </p:nvCxnSpPr>
          <p:spPr>
            <a:xfrm>
              <a:off x="1691680" y="4452750"/>
              <a:ext cx="1087707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>
              <a:stCxn id="15" idx="3"/>
              <a:endCxn id="16" idx="1"/>
            </p:cNvCxnSpPr>
            <p:nvPr/>
          </p:nvCxnSpPr>
          <p:spPr>
            <a:xfrm>
              <a:off x="4362516" y="4452750"/>
              <a:ext cx="115281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4297363" y="4687888"/>
            <a:ext cx="217488" cy="4619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083051" y="4687888"/>
            <a:ext cx="217487" cy="4619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859213" y="4694238"/>
            <a:ext cx="215900" cy="4619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643313" y="4687888"/>
            <a:ext cx="215900" cy="4619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3038476" y="4687872"/>
            <a:ext cx="1367631" cy="26998"/>
            <a:chOff x="2887095" y="4215926"/>
            <a:chExt cx="1368949" cy="26809"/>
          </a:xfrm>
        </p:grpSpPr>
        <p:cxnSp>
          <p:nvCxnSpPr>
            <p:cNvPr id="24" name="肘形连接符 23"/>
            <p:cNvCxnSpPr>
              <a:stCxn id="28" idx="0"/>
              <a:endCxn id="22" idx="0"/>
            </p:cNvCxnSpPr>
            <p:nvPr/>
          </p:nvCxnSpPr>
          <p:spPr>
            <a:xfrm rot="5400000" flipH="1" flipV="1">
              <a:off x="3230433" y="3872599"/>
              <a:ext cx="26798" cy="713474"/>
            </a:xfrm>
            <a:prstGeom prst="bentConnector3">
              <a:avLst>
                <a:gd name="adj1" fmla="val 947075"/>
              </a:avLst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肘形连接符 24"/>
            <p:cNvCxnSpPr>
              <a:stCxn id="28" idx="0"/>
              <a:endCxn id="21" idx="0"/>
            </p:cNvCxnSpPr>
            <p:nvPr/>
          </p:nvCxnSpPr>
          <p:spPr>
            <a:xfrm rot="5400000" flipH="1" flipV="1">
              <a:off x="3341640" y="3767698"/>
              <a:ext cx="20492" cy="929582"/>
            </a:xfrm>
            <a:prstGeom prst="bentConnector3">
              <a:avLst>
                <a:gd name="adj1" fmla="val 1207719"/>
              </a:avLst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肘形连接符 25"/>
            <p:cNvCxnSpPr>
              <a:stCxn id="28" idx="0"/>
              <a:endCxn id="20" idx="0"/>
            </p:cNvCxnSpPr>
            <p:nvPr/>
          </p:nvCxnSpPr>
          <p:spPr>
            <a:xfrm rot="5400000" flipH="1" flipV="1">
              <a:off x="3450911" y="3652121"/>
              <a:ext cx="26798" cy="1154430"/>
            </a:xfrm>
            <a:prstGeom prst="bentConnector3">
              <a:avLst>
                <a:gd name="adj1" fmla="val 947075"/>
              </a:avLst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肘形连接符 26"/>
            <p:cNvCxnSpPr>
              <a:stCxn id="28" idx="0"/>
              <a:endCxn id="19" idx="0"/>
            </p:cNvCxnSpPr>
            <p:nvPr/>
          </p:nvCxnSpPr>
          <p:spPr>
            <a:xfrm rot="5400000" flipH="1" flipV="1">
              <a:off x="3558171" y="3544850"/>
              <a:ext cx="26798" cy="1368949"/>
            </a:xfrm>
            <a:prstGeom prst="bentConnector3">
              <a:avLst>
                <a:gd name="adj1" fmla="val 947075"/>
              </a:avLst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/>
        </p:nvSpPr>
        <p:spPr>
          <a:xfrm>
            <a:off x="2930526" y="4714875"/>
            <a:ext cx="215900" cy="4619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60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023 L 0.2658 -0.00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5293E-6 L 0.2283 -4.4529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92 -0.00509 L 1.38889E-6 -3.33333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12378 0.0016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8" grpId="0" animBg="1"/>
      <p:bldP spid="28" grpId="1" animBg="1"/>
      <p:bldP spid="28" grpId="2" animBg="1"/>
      <p:bldP spid="28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grpSp>
        <p:nvGrpSpPr>
          <p:cNvPr id="71" name="组合 39"/>
          <p:cNvGrpSpPr>
            <a:grpSpLocks/>
          </p:cNvGrpSpPr>
          <p:nvPr/>
        </p:nvGrpSpPr>
        <p:grpSpPr bwMode="auto">
          <a:xfrm>
            <a:off x="1539875" y="2713038"/>
            <a:ext cx="5759450" cy="2951163"/>
            <a:chOff x="1475656" y="2132856"/>
            <a:chExt cx="5760640" cy="2952328"/>
          </a:xfrm>
        </p:grpSpPr>
        <p:sp>
          <p:nvSpPr>
            <p:cNvPr id="72" name="矩形 71"/>
            <p:cNvSpPr/>
            <p:nvPr/>
          </p:nvSpPr>
          <p:spPr>
            <a:xfrm>
              <a:off x="1475656" y="2132856"/>
              <a:ext cx="5760640" cy="29523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031" y="3584404"/>
              <a:ext cx="676415" cy="924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7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213" y="3581228"/>
              <a:ext cx="676415" cy="924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50" y="3584404"/>
              <a:ext cx="674827" cy="924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7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983" y="3584404"/>
              <a:ext cx="676415" cy="924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7" name="TextBox 10"/>
            <p:cNvSpPr txBox="1">
              <a:spLocks noChangeArrowheads="1"/>
            </p:cNvSpPr>
            <p:nvPr/>
          </p:nvSpPr>
          <p:spPr bwMode="auto">
            <a:xfrm>
              <a:off x="6186176" y="3759504"/>
              <a:ext cx="3481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 b="1"/>
                <a:t>…</a:t>
              </a:r>
              <a:endParaRPr kumimoji="0" lang="zh-CN" altLang="en-US" sz="1800" b="1"/>
            </a:p>
          </p:txBody>
        </p:sp>
        <p:cxnSp>
          <p:nvCxnSpPr>
            <p:cNvPr id="78" name="直接连接符 77"/>
            <p:cNvCxnSpPr/>
            <p:nvPr/>
          </p:nvCxnSpPr>
          <p:spPr>
            <a:xfrm flipV="1">
              <a:off x="2926931" y="2709346"/>
              <a:ext cx="614490" cy="12720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3790709" y="2709346"/>
              <a:ext cx="204830" cy="9798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 flipV="1">
              <a:off x="4425840" y="2729992"/>
              <a:ext cx="184188" cy="902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 flipV="1">
              <a:off x="4816446" y="2652174"/>
              <a:ext cx="600199" cy="9862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Cloud"/>
            <p:cNvSpPr>
              <a:spLocks noChangeAspect="1" noEditPoints="1" noChangeArrowheads="1"/>
            </p:cNvSpPr>
            <p:nvPr/>
          </p:nvSpPr>
          <p:spPr bwMode="auto">
            <a:xfrm>
              <a:off x="3288233" y="2348880"/>
              <a:ext cx="1787823" cy="43204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83" name="直接连接符 82"/>
            <p:cNvCxnSpPr>
              <a:stCxn id="77" idx="0"/>
              <a:endCxn id="82" idx="2"/>
            </p:cNvCxnSpPr>
            <p:nvPr/>
          </p:nvCxnSpPr>
          <p:spPr>
            <a:xfrm flipH="1" flipV="1">
              <a:off x="5075263" y="2564826"/>
              <a:ext cx="1284552" cy="11942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38"/>
            <p:cNvSpPr txBox="1">
              <a:spLocks noChangeArrowheads="1"/>
            </p:cNvSpPr>
            <p:nvPr/>
          </p:nvSpPr>
          <p:spPr bwMode="auto">
            <a:xfrm>
              <a:off x="3472334" y="4715852"/>
              <a:ext cx="19442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kumimoji="0" lang="en-US" altLang="zh-CN" sz="1800"/>
                <a:t>Distributed System</a:t>
              </a:r>
              <a:endParaRPr kumimoji="0" lang="zh-CN" altLang="en-US" sz="1800"/>
            </a:p>
          </p:txBody>
        </p:sp>
      </p:grpSp>
      <p:grpSp>
        <p:nvGrpSpPr>
          <p:cNvPr id="85" name="组合 84"/>
          <p:cNvGrpSpPr>
            <a:grpSpLocks/>
          </p:cNvGrpSpPr>
          <p:nvPr/>
        </p:nvGrpSpPr>
        <p:grpSpPr bwMode="auto">
          <a:xfrm>
            <a:off x="3643313" y="1212851"/>
            <a:ext cx="704850" cy="1716126"/>
            <a:chOff x="3579118" y="632867"/>
            <a:chExt cx="704850" cy="1716931"/>
          </a:xfrm>
        </p:grpSpPr>
        <p:pic>
          <p:nvPicPr>
            <p:cNvPr id="8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9118" y="632867"/>
              <a:ext cx="704850" cy="924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87" name="直接连接符 86"/>
            <p:cNvCxnSpPr/>
            <p:nvPr/>
          </p:nvCxnSpPr>
          <p:spPr>
            <a:xfrm flipH="1" flipV="1">
              <a:off x="3952617" y="1433380"/>
              <a:ext cx="241300" cy="9164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十字形 87"/>
          <p:cNvSpPr/>
          <p:nvPr/>
        </p:nvSpPr>
        <p:spPr>
          <a:xfrm rot="1179410">
            <a:off x="3668713" y="4254501"/>
            <a:ext cx="309562" cy="301625"/>
          </a:xfrm>
          <a:prstGeom prst="plus">
            <a:avLst>
              <a:gd name="adj" fmla="val 443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十字形 88"/>
          <p:cNvSpPr/>
          <p:nvPr/>
        </p:nvSpPr>
        <p:spPr>
          <a:xfrm rot="1179410">
            <a:off x="3665538" y="4260851"/>
            <a:ext cx="309562" cy="301625"/>
          </a:xfrm>
          <a:prstGeom prst="plus">
            <a:avLst>
              <a:gd name="adj" fmla="val 443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90" name="组合 89"/>
          <p:cNvGrpSpPr>
            <a:grpSpLocks/>
          </p:cNvGrpSpPr>
          <p:nvPr/>
        </p:nvGrpSpPr>
        <p:grpSpPr bwMode="auto">
          <a:xfrm>
            <a:off x="4759325" y="479425"/>
            <a:ext cx="955675" cy="676276"/>
            <a:chOff x="4696099" y="-99392"/>
            <a:chExt cx="954610" cy="676199"/>
          </a:xfrm>
        </p:grpSpPr>
        <p:sp>
          <p:nvSpPr>
            <p:cNvPr id="91" name="矩形 90"/>
            <p:cNvSpPr/>
            <p:nvPr/>
          </p:nvSpPr>
          <p:spPr>
            <a:xfrm rot="20581568">
              <a:off x="4696099" y="-31533"/>
              <a:ext cx="338137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ea typeface="+mn-ea"/>
                </a:rPr>
                <a:t>?</a:t>
              </a:r>
              <a:endParaRPr lang="zh-CN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 rot="2024768">
              <a:off x="5312572" y="-7968"/>
              <a:ext cx="338137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ea typeface="+mn-ea"/>
                </a:rPr>
                <a:t>?</a:t>
              </a:r>
              <a:endParaRPr lang="zh-CN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5007861" y="-99392"/>
              <a:ext cx="338137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ea typeface="+mn-ea"/>
                </a:rPr>
                <a:t>?</a:t>
              </a:r>
              <a:endParaRPr lang="zh-CN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pic>
        <p:nvPicPr>
          <p:cNvPr id="94" name="Picture 6" descr="http://png-4.findicons.com/files/icons/61/dragon_soft/128/us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110013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2" descr="G:\461e6f43fb9391802604d318495a921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787901"/>
            <a:ext cx="8969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椭圆 95"/>
          <p:cNvSpPr/>
          <p:nvPr/>
        </p:nvSpPr>
        <p:spPr>
          <a:xfrm>
            <a:off x="6415088" y="4749801"/>
            <a:ext cx="914400" cy="914400"/>
          </a:xfrm>
          <a:prstGeom prst="ellipse">
            <a:avLst/>
          </a:prstGeom>
          <a:solidFill>
            <a:srgbClr val="F2DCDB">
              <a:alpha val="74902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97" name="组合 96"/>
          <p:cNvGrpSpPr>
            <a:grpSpLocks/>
          </p:cNvGrpSpPr>
          <p:nvPr/>
        </p:nvGrpSpPr>
        <p:grpSpPr bwMode="auto">
          <a:xfrm>
            <a:off x="4851400" y="552450"/>
            <a:ext cx="954088" cy="1055688"/>
            <a:chOff x="4779595" y="-27384"/>
            <a:chExt cx="954610" cy="1055746"/>
          </a:xfrm>
        </p:grpSpPr>
        <p:sp>
          <p:nvSpPr>
            <p:cNvPr id="98" name="任意多边形 97"/>
            <p:cNvSpPr/>
            <p:nvPr/>
          </p:nvSpPr>
          <p:spPr>
            <a:xfrm>
              <a:off x="4990849" y="980734"/>
              <a:ext cx="114363" cy="47628"/>
            </a:xfrm>
            <a:custGeom>
              <a:avLst/>
              <a:gdLst>
                <a:gd name="connsiteX0" fmla="*/ 0 w 114300"/>
                <a:gd name="connsiteY0" fmla="*/ 0 h 47634"/>
                <a:gd name="connsiteX1" fmla="*/ 38100 w 114300"/>
                <a:gd name="connsiteY1" fmla="*/ 47625 h 47634"/>
                <a:gd name="connsiteX2" fmla="*/ 114300 w 114300"/>
                <a:gd name="connsiteY2" fmla="*/ 3175 h 4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47634">
                  <a:moveTo>
                    <a:pt x="0" y="0"/>
                  </a:moveTo>
                  <a:cubicBezTo>
                    <a:pt x="9525" y="23548"/>
                    <a:pt x="19050" y="47096"/>
                    <a:pt x="38100" y="47625"/>
                  </a:cubicBezTo>
                  <a:cubicBezTo>
                    <a:pt x="57150" y="48154"/>
                    <a:pt x="85725" y="25664"/>
                    <a:pt x="114300" y="3175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9" name="矩形 98"/>
            <p:cNvSpPr/>
            <p:nvPr/>
          </p:nvSpPr>
          <p:spPr>
            <a:xfrm rot="20581568">
              <a:off x="4779595" y="40475"/>
              <a:ext cx="338137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ea typeface="+mn-ea"/>
                </a:rPr>
                <a:t>！</a:t>
              </a:r>
            </a:p>
          </p:txBody>
        </p:sp>
        <p:sp>
          <p:nvSpPr>
            <p:cNvPr id="100" name="矩形 99"/>
            <p:cNvSpPr/>
            <p:nvPr/>
          </p:nvSpPr>
          <p:spPr>
            <a:xfrm rot="2024768">
              <a:off x="5396068" y="64040"/>
              <a:ext cx="338137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ea typeface="+mn-ea"/>
                </a:rPr>
                <a:t>！</a:t>
              </a:r>
            </a:p>
          </p:txBody>
        </p:sp>
        <p:sp>
          <p:nvSpPr>
            <p:cNvPr id="101" name="矩形 100"/>
            <p:cNvSpPr/>
            <p:nvPr/>
          </p:nvSpPr>
          <p:spPr>
            <a:xfrm>
              <a:off x="5091357" y="-27384"/>
              <a:ext cx="338137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ea typeface="+mn-ea"/>
                </a:rPr>
                <a:t>！</a:t>
              </a:r>
            </a:p>
          </p:txBody>
        </p:sp>
      </p:grp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2670175" y="5664201"/>
            <a:ext cx="3714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kumimoji="0" lang="en-US" altLang="zh-CN" sz="1800"/>
              <a:t>containing tens to hundreds nodes,</a:t>
            </a:r>
          </a:p>
          <a:p>
            <a:pPr algn="ctr"/>
            <a:r>
              <a:rPr kumimoji="0" lang="en-US" altLang="zh-CN" sz="1800"/>
              <a:t>which is </a:t>
            </a:r>
            <a:r>
              <a:rPr kumimoji="0" lang="en-US" altLang="zh-CN" sz="1800">
                <a:solidFill>
                  <a:srgbClr val="FF0000"/>
                </a:solidFill>
              </a:rPr>
              <a:t>medium-scale</a:t>
            </a:r>
            <a:r>
              <a:rPr kumimoji="0" lang="en-US" altLang="zh-CN" sz="1800"/>
              <a:t>.</a:t>
            </a:r>
            <a:endParaRPr kumimoji="0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26690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02587 -0.183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87 -0.1838 L 0.04948 -0.19444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48 -0.19444 L 0.01806 -0.3622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06 -0.36227 L 0.02986 -0.40671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185 L -0.33351 -0.116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1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  <p:bldP spid="88" grpId="2" animBg="1"/>
      <p:bldP spid="88" grpId="3" animBg="1"/>
      <p:bldP spid="88" grpId="4" animBg="1"/>
      <p:bldP spid="89" grpId="0" animBg="1"/>
      <p:bldP spid="96" grpId="0" animBg="1"/>
      <p:bldP spid="96" grpId="1" animBg="1"/>
      <p:bldP spid="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287" y="1336673"/>
            <a:ext cx="4105275" cy="461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kumimoji="0" lang="en-US" altLang="zh-CN" dirty="0">
                <a:solidFill>
                  <a:schemeClr val="bg1"/>
                </a:solidFill>
              </a:rPr>
              <a:t>Resource-oriented Monitoring</a:t>
            </a:r>
            <a:endParaRPr kumimoji="0"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7" y="1336674"/>
            <a:ext cx="4105275" cy="4619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kumimoji="0" lang="en-US" altLang="zh-CN" dirty="0">
                <a:solidFill>
                  <a:schemeClr val="bg1"/>
                </a:solidFill>
              </a:rPr>
              <a:t>Trace-oriented Monitoring</a:t>
            </a:r>
            <a:endParaRPr kumimoji="0" lang="zh-CN" altLang="en-US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4105275" cy="2303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89138"/>
            <a:ext cx="4105275" cy="2303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95288" y="4394200"/>
            <a:ext cx="4105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Record the resource consumption, such as CPU and memory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Ganglia, </a:t>
            </a:r>
            <a:r>
              <a:rPr lang="en-US" altLang="zh-CN" dirty="0" err="1"/>
              <a:t>Chukwa</a:t>
            </a:r>
            <a:r>
              <a:rPr lang="en-US" altLang="zh-CN" dirty="0"/>
              <a:t> …</a:t>
            </a:r>
            <a:endParaRPr lang="zh-CN" altLang="en-US" dirty="0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643436" y="4386263"/>
            <a:ext cx="4105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Record execution paths, or called the traces of requests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X-Trace, P-Tracer, </a:t>
            </a:r>
            <a:r>
              <a:rPr lang="en-US" altLang="zh-CN" dirty="0" err="1"/>
              <a:t>Zipkin</a:t>
            </a:r>
            <a:r>
              <a:rPr lang="en-US" altLang="zh-CN" dirty="0"/>
              <a:t> 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240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287" y="1336673"/>
            <a:ext cx="4105275" cy="461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kumimoji="0" lang="en-US" altLang="zh-CN" dirty="0">
                <a:solidFill>
                  <a:schemeClr val="bg1"/>
                </a:solidFill>
              </a:rPr>
              <a:t>Resource-oriented Monitoring</a:t>
            </a:r>
            <a:endParaRPr kumimoji="0"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7" y="1336674"/>
            <a:ext cx="4105275" cy="4619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kumimoji="0" lang="en-US" altLang="zh-CN" dirty="0">
                <a:solidFill>
                  <a:schemeClr val="bg1"/>
                </a:solidFill>
              </a:rPr>
              <a:t>Trace-oriented Monitoring</a:t>
            </a:r>
            <a:endParaRPr kumimoji="0" lang="zh-CN" altLang="en-US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4105275" cy="2303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95288" y="4394200"/>
            <a:ext cx="4105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Record the resource consumption, such as CPU and memory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Ganglia, </a:t>
            </a:r>
            <a:r>
              <a:rPr lang="en-US" altLang="zh-CN" dirty="0" err="1"/>
              <a:t>Chukwa</a:t>
            </a:r>
            <a:r>
              <a:rPr lang="en-US" altLang="zh-CN" dirty="0"/>
              <a:t> …</a:t>
            </a:r>
            <a:endParaRPr lang="zh-CN" altLang="en-US" dirty="0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643436" y="4386263"/>
            <a:ext cx="4105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Record execution paths, or called the traces of requests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X-Trace, P-Tracer, </a:t>
            </a:r>
            <a:r>
              <a:rPr lang="en-US" altLang="zh-CN" dirty="0" err="1"/>
              <a:t>Zipkin</a:t>
            </a:r>
            <a:r>
              <a:rPr lang="en-US" altLang="zh-CN" dirty="0"/>
              <a:t> …</a:t>
            </a:r>
            <a:endParaRPr lang="zh-CN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89138"/>
            <a:ext cx="4105275" cy="2303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7835900" cy="515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95285" y="5424488"/>
            <a:ext cx="8353425" cy="830263"/>
          </a:xfrm>
          <a:prstGeom prst="rect">
            <a:avLst/>
          </a:prstGeom>
          <a:gradFill rotWithShape="1">
            <a:gsLst>
              <a:gs pos="0">
                <a:srgbClr val="FFEBDB"/>
              </a:gs>
              <a:gs pos="64999">
                <a:srgbClr val="FFD0AA"/>
              </a:gs>
              <a:gs pos="100000">
                <a:srgbClr val="FFBE86"/>
              </a:gs>
            </a:gsLst>
            <a:lin ang="5400000" scaled="1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</a:rPr>
              <a:t>Generally, trace-oriented monitoring collects </a:t>
            </a:r>
            <a:r>
              <a:rPr lang="en-US" altLang="zh-CN" sz="2400" dirty="0">
                <a:solidFill>
                  <a:srgbClr val="FF0000"/>
                </a:solidFill>
              </a:rPr>
              <a:t>more valuable information</a:t>
            </a:r>
            <a:r>
              <a:rPr lang="en-US" altLang="zh-CN" sz="2400" dirty="0">
                <a:solidFill>
                  <a:srgbClr val="000000"/>
                </a:solidFill>
              </a:rPr>
              <a:t> than resource-oriented monitoring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5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24201 0.08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1" y="44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0" y="22375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9096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92 L 0.2434 -0.0911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-451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4469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237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64163" y="1295400"/>
            <a:ext cx="3600450" cy="4941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79388" y="1295400"/>
            <a:ext cx="2592387" cy="4941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771775" y="1295400"/>
            <a:ext cx="2592388" cy="4941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2875" y="3857625"/>
            <a:ext cx="25209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kumimoji="0" lang="en-US" altLang="zh-CN" sz="1800"/>
              <a:t>In prototype:</a:t>
            </a:r>
          </a:p>
          <a:p>
            <a:pPr>
              <a:buFont typeface="Arial" pitchFamily="34" charset="0"/>
              <a:buChar char="•"/>
            </a:pPr>
            <a:r>
              <a:rPr kumimoji="0" lang="en-US" altLang="zh-CN" sz="1800"/>
              <a:t>store trace in text file</a:t>
            </a:r>
          </a:p>
          <a:p>
            <a:pPr>
              <a:buFont typeface="Arial" pitchFamily="34" charset="0"/>
              <a:buChar char="•"/>
            </a:pPr>
            <a:r>
              <a:rPr kumimoji="0" lang="en-US" altLang="zh-CN" sz="1800"/>
              <a:t>simple visualization</a:t>
            </a:r>
          </a:p>
          <a:p>
            <a:pPr>
              <a:buFont typeface="Arial" pitchFamily="34" charset="0"/>
              <a:buChar char="•"/>
            </a:pPr>
            <a:r>
              <a:rPr kumimoji="0" lang="en-US" altLang="zh-CN" sz="1800"/>
              <a:t>…</a:t>
            </a:r>
          </a:p>
          <a:p>
            <a:pPr>
              <a:buFont typeface="Arial" pitchFamily="34" charset="0"/>
              <a:buChar char="•"/>
            </a:pPr>
            <a:endParaRPr kumimoji="0" lang="en-US" altLang="zh-CN" sz="1800"/>
          </a:p>
          <a:p>
            <a:r>
              <a:rPr kumimoji="0" lang="en-US" altLang="zh-CN" sz="1800">
                <a:solidFill>
                  <a:srgbClr val="FF0000"/>
                </a:solidFill>
              </a:rPr>
              <a:t>too little function </a:t>
            </a:r>
            <a:r>
              <a:rPr kumimoji="0" lang="en-US" altLang="zh-CN" sz="1800"/>
              <a:t>to use</a:t>
            </a:r>
            <a:endParaRPr kumimoji="0" lang="zh-CN" altLang="en-US" sz="18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95963" y="3857625"/>
            <a:ext cx="28733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kumimoji="0" lang="en-US" altLang="zh-CN" sz="1800"/>
              <a:t>For large-scale DS:</a:t>
            </a:r>
          </a:p>
          <a:p>
            <a:pPr>
              <a:buFont typeface="Arial" pitchFamily="34" charset="0"/>
              <a:buChar char="•"/>
            </a:pPr>
            <a:r>
              <a:rPr kumimoji="0" lang="en-US" altLang="zh-CN" sz="1800"/>
              <a:t>construct call trees using a map-reduce process</a:t>
            </a:r>
          </a:p>
          <a:p>
            <a:pPr>
              <a:buFont typeface="Arial" pitchFamily="34" charset="0"/>
              <a:buChar char="•"/>
            </a:pPr>
            <a:r>
              <a:rPr kumimoji="0" lang="en-US" altLang="zh-CN" sz="1800"/>
              <a:t>…</a:t>
            </a:r>
          </a:p>
          <a:p>
            <a:pPr>
              <a:buFont typeface="Arial" pitchFamily="34" charset="0"/>
              <a:buChar char="•"/>
            </a:pPr>
            <a:endParaRPr kumimoji="0" lang="en-US" altLang="zh-CN" sz="1800"/>
          </a:p>
          <a:p>
            <a:r>
              <a:rPr kumimoji="0" lang="en-US" altLang="zh-CN" sz="1800">
                <a:solidFill>
                  <a:srgbClr val="FF0000"/>
                </a:solidFill>
              </a:rPr>
              <a:t>exceptions</a:t>
            </a:r>
            <a:r>
              <a:rPr kumimoji="0" lang="en-US" altLang="zh-CN" sz="1800"/>
              <a:t> also occur in monitors and </a:t>
            </a:r>
            <a:r>
              <a:rPr kumimoji="0" lang="en-US" altLang="zh-CN" sz="1800">
                <a:solidFill>
                  <a:srgbClr val="FF0000"/>
                </a:solidFill>
              </a:rPr>
              <a:t>hard to recovery </a:t>
            </a:r>
            <a:endParaRPr kumimoji="0" lang="zh-CN" altLang="en-US" sz="180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2750" y="3857625"/>
            <a:ext cx="2266950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+mn-lt"/>
                <a:ea typeface="+mn-ea"/>
              </a:rPr>
              <a:t>For Medium-scale DS: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>
                <a:latin typeface="+mn-lt"/>
                <a:ea typeface="+mn-ea"/>
              </a:rPr>
              <a:t>Lightweight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>
                <a:latin typeface="+mn-lt"/>
                <a:ea typeface="+mn-ea"/>
              </a:rPr>
              <a:t>Efficient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>
                <a:latin typeface="+mn-lt"/>
                <a:ea typeface="+mn-ea"/>
              </a:rPr>
              <a:t>Real time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>
                <a:latin typeface="+mn-lt"/>
                <a:ea typeface="+mn-ea"/>
              </a:rPr>
              <a:t>Visualized</a:t>
            </a: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557213" y="2130425"/>
            <a:ext cx="1714500" cy="1014413"/>
            <a:chOff x="2582164" y="2984522"/>
            <a:chExt cx="1381224" cy="722612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946" y="3398412"/>
              <a:ext cx="228925" cy="308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055" y="3397282"/>
              <a:ext cx="228925" cy="308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837" y="3398412"/>
              <a:ext cx="228925" cy="308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2164" y="3398412"/>
              <a:ext cx="227646" cy="308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17" name="直接连接符 16"/>
            <p:cNvCxnSpPr/>
            <p:nvPr/>
          </p:nvCxnSpPr>
          <p:spPr>
            <a:xfrm flipV="1">
              <a:off x="2804695" y="3105523"/>
              <a:ext cx="207184" cy="4251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3096286" y="3105523"/>
              <a:ext cx="69061" cy="3279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 flipV="1">
              <a:off x="3311143" y="3112308"/>
              <a:ext cx="61388" cy="3019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 flipV="1">
              <a:off x="3442871" y="3086298"/>
              <a:ext cx="202068" cy="3290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loud"/>
            <p:cNvSpPr>
              <a:spLocks noChangeAspect="1" noEditPoints="1" noChangeArrowheads="1"/>
            </p:cNvSpPr>
            <p:nvPr/>
          </p:nvSpPr>
          <p:spPr bwMode="auto">
            <a:xfrm>
              <a:off x="2926579" y="2984522"/>
              <a:ext cx="603390" cy="14452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74133698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22" name="直接连接符 21"/>
            <p:cNvCxnSpPr>
              <a:endCxn id="21" idx="2"/>
            </p:cNvCxnSpPr>
            <p:nvPr/>
          </p:nvCxnSpPr>
          <p:spPr>
            <a:xfrm flipH="1" flipV="1">
              <a:off x="3529837" y="3056896"/>
              <a:ext cx="433551" cy="3991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矩形 22"/>
          <p:cNvSpPr/>
          <p:nvPr/>
        </p:nvSpPr>
        <p:spPr>
          <a:xfrm>
            <a:off x="931863" y="2492376"/>
            <a:ext cx="944562" cy="435768"/>
          </a:xfrm>
          <a:prstGeom prst="rect">
            <a:avLst/>
          </a:prstGeom>
          <a:solidFill>
            <a:srgbClr val="EBF1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X-Trace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6318250" y="2130425"/>
            <a:ext cx="1714500" cy="1014413"/>
            <a:chOff x="2582164" y="2984522"/>
            <a:chExt cx="1381224" cy="722612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946" y="3398412"/>
              <a:ext cx="228925" cy="308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055" y="3397282"/>
              <a:ext cx="228925" cy="308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838" y="3398412"/>
              <a:ext cx="228925" cy="308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2164" y="3398412"/>
              <a:ext cx="227646" cy="308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29" name="直接连接符 28"/>
            <p:cNvCxnSpPr/>
            <p:nvPr/>
          </p:nvCxnSpPr>
          <p:spPr>
            <a:xfrm flipV="1">
              <a:off x="2804695" y="3105523"/>
              <a:ext cx="207184" cy="4251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3096286" y="3105523"/>
              <a:ext cx="69061" cy="3279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 flipV="1">
              <a:off x="3311143" y="3112308"/>
              <a:ext cx="61388" cy="3019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 flipV="1">
              <a:off x="3442872" y="3086298"/>
              <a:ext cx="202068" cy="3290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loud"/>
            <p:cNvSpPr>
              <a:spLocks noChangeAspect="1" noEditPoints="1" noChangeArrowheads="1"/>
            </p:cNvSpPr>
            <p:nvPr/>
          </p:nvSpPr>
          <p:spPr bwMode="auto">
            <a:xfrm>
              <a:off x="2926579" y="2984522"/>
              <a:ext cx="603390" cy="14452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74133698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34" name="直接连接符 33"/>
            <p:cNvCxnSpPr>
              <a:endCxn id="33" idx="2"/>
            </p:cNvCxnSpPr>
            <p:nvPr/>
          </p:nvCxnSpPr>
          <p:spPr>
            <a:xfrm flipH="1" flipV="1">
              <a:off x="3529838" y="3056896"/>
              <a:ext cx="433550" cy="3991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矩形 34"/>
          <p:cNvSpPr/>
          <p:nvPr/>
        </p:nvSpPr>
        <p:spPr>
          <a:xfrm>
            <a:off x="5594350" y="1460499"/>
            <a:ext cx="3175000" cy="2305845"/>
          </a:xfrm>
          <a:prstGeom prst="rect">
            <a:avLst/>
          </a:prstGeom>
          <a:solidFill>
            <a:srgbClr val="4F6228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solidFill>
                  <a:srgbClr val="FFFFFF"/>
                </a:solidFill>
              </a:rPr>
              <a:t>P-Tracer</a:t>
            </a: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6" name="组合 35"/>
          <p:cNvGrpSpPr>
            <a:grpSpLocks/>
          </p:cNvGrpSpPr>
          <p:nvPr/>
        </p:nvGrpSpPr>
        <p:grpSpPr bwMode="auto">
          <a:xfrm>
            <a:off x="3181350" y="2160588"/>
            <a:ext cx="1716088" cy="1014412"/>
            <a:chOff x="2582164" y="2984522"/>
            <a:chExt cx="1381224" cy="722612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40" y="3398413"/>
              <a:ext cx="227436" cy="308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763" y="3397281"/>
              <a:ext cx="228713" cy="308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0238" y="3398413"/>
              <a:ext cx="227436" cy="308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2164" y="3398413"/>
              <a:ext cx="228714" cy="308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41" name="直接连接符 40"/>
            <p:cNvCxnSpPr/>
            <p:nvPr/>
          </p:nvCxnSpPr>
          <p:spPr>
            <a:xfrm flipV="1">
              <a:off x="2804489" y="3105522"/>
              <a:ext cx="208270" cy="4251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3095811" y="3105522"/>
              <a:ext cx="68997" cy="3279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 flipV="1">
              <a:off x="3310469" y="3112308"/>
              <a:ext cx="62609" cy="3019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 flipV="1">
              <a:off x="3442075" y="3086298"/>
              <a:ext cx="203158" cy="3290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loud"/>
            <p:cNvSpPr>
              <a:spLocks noChangeAspect="1" noEditPoints="1" noChangeArrowheads="1"/>
            </p:cNvSpPr>
            <p:nvPr/>
          </p:nvSpPr>
          <p:spPr bwMode="auto">
            <a:xfrm>
              <a:off x="2926579" y="2984522"/>
              <a:ext cx="603390" cy="14452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74133698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46" name="直接连接符 45"/>
            <p:cNvCxnSpPr>
              <a:endCxn id="45" idx="2"/>
            </p:cNvCxnSpPr>
            <p:nvPr/>
          </p:nvCxnSpPr>
          <p:spPr>
            <a:xfrm flipH="1" flipV="1">
              <a:off x="3528961" y="3056896"/>
              <a:ext cx="434427" cy="3991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矩形 46"/>
          <p:cNvSpPr/>
          <p:nvPr/>
        </p:nvSpPr>
        <p:spPr>
          <a:xfrm>
            <a:off x="3028950" y="2046288"/>
            <a:ext cx="1944688" cy="1296987"/>
          </a:xfrm>
          <a:prstGeom prst="rect">
            <a:avLst/>
          </a:prstGeom>
          <a:solidFill>
            <a:srgbClr val="C3D69B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F0000"/>
                </a:solidFill>
              </a:rPr>
              <a:t>？？</a:t>
            </a:r>
          </a:p>
        </p:txBody>
      </p:sp>
      <p:sp>
        <p:nvSpPr>
          <p:cNvPr id="48" name="矩形 47"/>
          <p:cNvSpPr/>
          <p:nvPr/>
        </p:nvSpPr>
        <p:spPr>
          <a:xfrm>
            <a:off x="3505200" y="2492375"/>
            <a:ext cx="958850" cy="3698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</a:rPr>
              <a:t>MTracer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8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23" grpId="0" animBg="1"/>
      <p:bldP spid="35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Architecture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2144713" y="1535113"/>
            <a:ext cx="2230437" cy="2120900"/>
            <a:chOff x="2144737" y="1327613"/>
            <a:chExt cx="2231022" cy="2121088"/>
          </a:xfrm>
        </p:grpSpPr>
        <p:sp>
          <p:nvSpPr>
            <p:cNvPr id="7" name="矩形 6"/>
            <p:cNvSpPr/>
            <p:nvPr/>
          </p:nvSpPr>
          <p:spPr>
            <a:xfrm>
              <a:off x="2144737" y="1327613"/>
              <a:ext cx="2170681" cy="212108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矩形 46"/>
            <p:cNvSpPr>
              <a:spLocks noChangeArrowheads="1"/>
            </p:cNvSpPr>
            <p:nvPr/>
          </p:nvSpPr>
          <p:spPr bwMode="auto">
            <a:xfrm>
              <a:off x="4006427" y="1901814"/>
              <a:ext cx="369332" cy="103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/>
              <a:r>
                <a:rPr lang="en-US" altLang="zh-CN" sz="1200">
                  <a:latin typeface="Times New Roman" pitchFamily="18" charset="0"/>
                  <a:cs typeface="Times New Roman" pitchFamily="18" charset="0"/>
                </a:rPr>
                <a:t>Monitor Server</a:t>
              </a:r>
            </a:p>
          </p:txBody>
        </p:sp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4316413" y="1527176"/>
            <a:ext cx="887412" cy="2128837"/>
            <a:chOff x="4316121" y="1319726"/>
            <a:chExt cx="887629" cy="2128975"/>
          </a:xfrm>
        </p:grpSpPr>
        <p:sp>
          <p:nvSpPr>
            <p:cNvPr id="10" name="等腰三角形 9"/>
            <p:cNvSpPr/>
            <p:nvPr/>
          </p:nvSpPr>
          <p:spPr>
            <a:xfrm rot="5400000">
              <a:off x="3706560" y="1940400"/>
              <a:ext cx="2106750" cy="887629"/>
            </a:xfrm>
            <a:prstGeom prst="triangle">
              <a:avLst>
                <a:gd name="adj" fmla="val 58513"/>
              </a:avLst>
            </a:prstGeom>
            <a:solidFill>
              <a:schemeClr val="accent5">
                <a:alpha val="19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 flipV="1">
              <a:off x="4316121" y="1319726"/>
              <a:ext cx="678028" cy="95732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4316121" y="2778733"/>
              <a:ext cx="678028" cy="66996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2144713" y="3921126"/>
            <a:ext cx="4572000" cy="2089150"/>
            <a:chOff x="2144737" y="3713697"/>
            <a:chExt cx="4572032" cy="2088232"/>
          </a:xfrm>
        </p:grpSpPr>
        <p:sp>
          <p:nvSpPr>
            <p:cNvPr id="14" name="矩形 13"/>
            <p:cNvSpPr/>
            <p:nvPr/>
          </p:nvSpPr>
          <p:spPr>
            <a:xfrm>
              <a:off x="2144737" y="3713697"/>
              <a:ext cx="4572032" cy="20882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5"/>
            <p:cNvSpPr txBox="1">
              <a:spLocks noChangeArrowheads="1"/>
            </p:cNvSpPr>
            <p:nvPr/>
          </p:nvSpPr>
          <p:spPr bwMode="auto">
            <a:xfrm>
              <a:off x="6329767" y="3713697"/>
              <a:ext cx="380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200">
                  <a:latin typeface="Times New Roman" pitchFamily="18" charset="0"/>
                  <a:cs typeface="Times New Roman" pitchFamily="18" charset="0"/>
                </a:rPr>
                <a:t>DS</a:t>
              </a:r>
              <a:endParaRPr kumimoji="0" lang="zh-CN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矩形 6"/>
            <p:cNvSpPr>
              <a:spLocks noChangeArrowheads="1"/>
            </p:cNvSpPr>
            <p:nvPr/>
          </p:nvSpPr>
          <p:spPr bwMode="auto">
            <a:xfrm>
              <a:off x="5257631" y="4640509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zh-CN" alt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云形标注 16"/>
            <p:cNvSpPr/>
            <p:nvPr/>
          </p:nvSpPr>
          <p:spPr>
            <a:xfrm>
              <a:off x="3922749" y="3829533"/>
              <a:ext cx="2143140" cy="428437"/>
            </a:xfrm>
            <a:prstGeom prst="cloudCallout">
              <a:avLst>
                <a:gd name="adj1" fmla="val -46117"/>
                <a:gd name="adj2" fmla="val 1509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Network</a:t>
              </a:r>
              <a:endParaRPr lang="zh-CN" altLang="en-US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直接连接符 17"/>
            <p:cNvCxnSpPr>
              <a:stCxn id="19" idx="3"/>
            </p:cNvCxnSpPr>
            <p:nvPr/>
          </p:nvCxnSpPr>
          <p:spPr>
            <a:xfrm flipV="1">
              <a:off x="3944975" y="4242102"/>
              <a:ext cx="576266" cy="6950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/>
            <p:cNvSpPr/>
            <p:nvPr/>
          </p:nvSpPr>
          <p:spPr>
            <a:xfrm>
              <a:off x="2289200" y="4434105"/>
              <a:ext cx="1655775" cy="100761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altLang="zh-CN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r"/>
              <a:endParaRPr lang="en-US" altLang="zh-CN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r"/>
              <a:endParaRPr lang="en-US" altLang="zh-CN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r"/>
              <a:r>
                <a:rPr lang="en-US" altLang="zh-CN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Node</a:t>
              </a:r>
              <a:r>
                <a:rPr lang="en-US" altLang="zh-CN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sz="12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376778" y="4578504"/>
              <a:ext cx="857256" cy="61091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Node</a:t>
              </a:r>
              <a:r>
                <a:rPr lang="en-US" altLang="zh-CN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sz="12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669012" y="4578504"/>
              <a:ext cx="857256" cy="61091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Node</a:t>
              </a:r>
              <a:r>
                <a:rPr lang="en-US" altLang="zh-CN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zh-CN" altLang="en-US" sz="12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直接连接符 21"/>
            <p:cNvCxnSpPr>
              <a:stCxn id="20" idx="0"/>
            </p:cNvCxnSpPr>
            <p:nvPr/>
          </p:nvCxnSpPr>
          <p:spPr>
            <a:xfrm flipV="1">
              <a:off x="4805406" y="4257970"/>
              <a:ext cx="0" cy="3205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21" idx="0"/>
            </p:cNvCxnSpPr>
            <p:nvPr/>
          </p:nvCxnSpPr>
          <p:spPr>
            <a:xfrm flipH="1" flipV="1">
              <a:off x="5745212" y="4145307"/>
              <a:ext cx="352427" cy="4331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stCxn id="16" idx="0"/>
            </p:cNvCxnSpPr>
            <p:nvPr/>
          </p:nvCxnSpPr>
          <p:spPr>
            <a:xfrm flipH="1" flipV="1">
              <a:off x="5257846" y="4215127"/>
              <a:ext cx="207964" cy="4252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4994275" y="2486026"/>
            <a:ext cx="1252538" cy="1550987"/>
            <a:chOff x="4994710" y="2277295"/>
            <a:chExt cx="1252027" cy="1552192"/>
          </a:xfrm>
        </p:grpSpPr>
        <p:cxnSp>
          <p:nvCxnSpPr>
            <p:cNvPr id="26" name="直接连接符 25"/>
            <p:cNvCxnSpPr/>
            <p:nvPr/>
          </p:nvCxnSpPr>
          <p:spPr>
            <a:xfrm flipV="1">
              <a:off x="5313668" y="2779335"/>
              <a:ext cx="0" cy="1050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4994710" y="2277295"/>
              <a:ext cx="1252027" cy="502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Monitor Server</a:t>
              </a:r>
            </a:p>
          </p:txBody>
        </p:sp>
      </p:grpSp>
      <p:grpSp>
        <p:nvGrpSpPr>
          <p:cNvPr id="28" name="组合 27"/>
          <p:cNvGrpSpPr>
            <a:grpSpLocks/>
          </p:cNvGrpSpPr>
          <p:nvPr/>
        </p:nvGrpSpPr>
        <p:grpSpPr bwMode="auto">
          <a:xfrm>
            <a:off x="5081588" y="1757363"/>
            <a:ext cx="1069975" cy="728662"/>
            <a:chOff x="5081352" y="1550008"/>
            <a:chExt cx="1070829" cy="727286"/>
          </a:xfrm>
        </p:grpSpPr>
        <p:sp>
          <p:nvSpPr>
            <p:cNvPr id="29" name="椭圆 28"/>
            <p:cNvSpPr/>
            <p:nvPr/>
          </p:nvSpPr>
          <p:spPr>
            <a:xfrm>
              <a:off x="5081352" y="1550008"/>
              <a:ext cx="1070829" cy="4008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Manager</a:t>
              </a:r>
              <a:endParaRPr lang="zh-CN" alt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直接连接符 29"/>
            <p:cNvCxnSpPr>
              <a:stCxn id="27" idx="0"/>
              <a:endCxn id="29" idx="4"/>
            </p:cNvCxnSpPr>
            <p:nvPr/>
          </p:nvCxnSpPr>
          <p:spPr>
            <a:xfrm flipH="1" flipV="1">
              <a:off x="5616767" y="1950888"/>
              <a:ext cx="3971" cy="32640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>
            <a:grpSpLocks/>
          </p:cNvGrpSpPr>
          <p:nvPr/>
        </p:nvGrpSpPr>
        <p:grpSpPr bwMode="auto">
          <a:xfrm>
            <a:off x="2720975" y="2986088"/>
            <a:ext cx="2859087" cy="1708150"/>
            <a:chOff x="2720801" y="2778074"/>
            <a:chExt cx="2858869" cy="1708115"/>
          </a:xfrm>
        </p:grpSpPr>
        <p:cxnSp>
          <p:nvCxnSpPr>
            <p:cNvPr id="32" name="直接连接符 31"/>
            <p:cNvCxnSpPr/>
            <p:nvPr/>
          </p:nvCxnSpPr>
          <p:spPr>
            <a:xfrm flipV="1">
              <a:off x="3125582" y="2778074"/>
              <a:ext cx="2454088" cy="1708115"/>
            </a:xfrm>
            <a:prstGeom prst="lin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流程图: 数据 32"/>
            <p:cNvSpPr/>
            <p:nvPr/>
          </p:nvSpPr>
          <p:spPr>
            <a:xfrm>
              <a:off x="2720801" y="4152820"/>
              <a:ext cx="1122278" cy="192084"/>
            </a:xfrm>
            <a:prstGeom prst="flowChartInputOutpu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000">
                  <a:solidFill>
                    <a:schemeClr val="tx1"/>
                  </a:solidFill>
                </a:rPr>
                <a:t>Event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/>
          <p:cNvGrpSpPr>
            <a:grpSpLocks/>
          </p:cNvGrpSpPr>
          <p:nvPr/>
        </p:nvGrpSpPr>
        <p:grpSpPr bwMode="auto">
          <a:xfrm>
            <a:off x="6151563" y="1937546"/>
            <a:ext cx="682625" cy="1962943"/>
            <a:chOff x="6152181" y="1958015"/>
            <a:chExt cx="682368" cy="1963727"/>
          </a:xfrm>
        </p:grpSpPr>
        <p:cxnSp>
          <p:nvCxnSpPr>
            <p:cNvPr id="35" name="形状 89"/>
            <p:cNvCxnSpPr>
              <a:stCxn id="29" idx="6"/>
              <a:endCxn id="15" idx="0"/>
            </p:cNvCxnSpPr>
            <p:nvPr/>
          </p:nvCxnSpPr>
          <p:spPr bwMode="auto">
            <a:xfrm>
              <a:off x="6152181" y="1958015"/>
              <a:ext cx="368127" cy="1963727"/>
            </a:xfrm>
            <a:prstGeom prst="bentConnector2">
              <a:avLst/>
            </a:prstGeom>
            <a:ln w="19050">
              <a:solidFill>
                <a:srgbClr val="00B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22"/>
            <p:cNvSpPr txBox="1">
              <a:spLocks noChangeArrowheads="1"/>
            </p:cNvSpPr>
            <p:nvPr/>
          </p:nvSpPr>
          <p:spPr bwMode="auto">
            <a:xfrm>
              <a:off x="6465217" y="2206639"/>
              <a:ext cx="369332" cy="780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200" dirty="0"/>
                <a:t>Recovering</a:t>
              </a:r>
              <a:endParaRPr kumimoji="0" lang="zh-CN" altLang="en-US" sz="1200" dirty="0"/>
            </a:p>
          </p:txBody>
        </p:sp>
      </p:grpSp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2735263" y="1460501"/>
            <a:ext cx="857250" cy="584200"/>
            <a:chOff x="2735659" y="1253196"/>
            <a:chExt cx="857256" cy="584145"/>
          </a:xfrm>
        </p:grpSpPr>
        <p:sp>
          <p:nvSpPr>
            <p:cNvPr id="38" name="矩形 37"/>
            <p:cNvSpPr/>
            <p:nvPr/>
          </p:nvSpPr>
          <p:spPr>
            <a:xfrm>
              <a:off x="2735659" y="1478600"/>
              <a:ext cx="857256" cy="21429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UI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cxnSp>
          <p:nvCxnSpPr>
            <p:cNvPr id="39" name="直接连接符 38"/>
            <p:cNvCxnSpPr>
              <a:stCxn id="45" idx="1"/>
              <a:endCxn id="38" idx="2"/>
            </p:cNvCxnSpPr>
            <p:nvPr/>
          </p:nvCxnSpPr>
          <p:spPr>
            <a:xfrm flipV="1">
              <a:off x="3159525" y="1692892"/>
              <a:ext cx="4762" cy="144449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38" idx="0"/>
            </p:cNvCxnSpPr>
            <p:nvPr/>
          </p:nvCxnSpPr>
          <p:spPr>
            <a:xfrm flipV="1">
              <a:off x="3164287" y="1253196"/>
              <a:ext cx="11112" cy="225404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>
            <a:grpSpLocks/>
          </p:cNvGrpSpPr>
          <p:nvPr/>
        </p:nvGrpSpPr>
        <p:grpSpPr bwMode="auto">
          <a:xfrm>
            <a:off x="2351088" y="2044701"/>
            <a:ext cx="1593850" cy="879475"/>
            <a:chOff x="2351303" y="1837341"/>
            <a:chExt cx="1593634" cy="879517"/>
          </a:xfrm>
        </p:grpSpPr>
        <p:cxnSp>
          <p:nvCxnSpPr>
            <p:cNvPr id="42" name="直接连接符 41"/>
            <p:cNvCxnSpPr>
              <a:endCxn id="46" idx="2"/>
            </p:cNvCxnSpPr>
            <p:nvPr/>
          </p:nvCxnSpPr>
          <p:spPr>
            <a:xfrm flipH="1" flipV="1">
              <a:off x="2663998" y="2527936"/>
              <a:ext cx="1588" cy="16828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 flipV="1">
              <a:off x="3632241" y="2507298"/>
              <a:ext cx="0" cy="20956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>
              <a:stCxn id="54" idx="0"/>
              <a:endCxn id="48" idx="2"/>
            </p:cNvCxnSpPr>
            <p:nvPr/>
          </p:nvCxnSpPr>
          <p:spPr>
            <a:xfrm flipV="1">
              <a:off x="3148914" y="2543979"/>
              <a:ext cx="9283" cy="15065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圆柱形 44"/>
            <p:cNvSpPr/>
            <p:nvPr/>
          </p:nvSpPr>
          <p:spPr>
            <a:xfrm>
              <a:off x="2627491" y="1837341"/>
              <a:ext cx="1063481" cy="298464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b="1">
                  <a:solidFill>
                    <a:schemeClr val="bg1"/>
                  </a:solidFill>
                </a:rPr>
                <a:t>Database</a:t>
              </a:r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2351303" y="2313614"/>
              <a:ext cx="625390" cy="21432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writer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3319547" y="2313614"/>
              <a:ext cx="625390" cy="21432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writer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48" name="矩形 38"/>
            <p:cNvSpPr>
              <a:spLocks noChangeArrowheads="1"/>
            </p:cNvSpPr>
            <p:nvPr/>
          </p:nvSpPr>
          <p:spPr bwMode="auto">
            <a:xfrm>
              <a:off x="2976095" y="2236202"/>
              <a:ext cx="36420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b="1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zh-CN" alt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 flipH="1" flipV="1">
              <a:off x="2865583" y="2124692"/>
              <a:ext cx="0" cy="17463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3149707" y="2135805"/>
              <a:ext cx="17461" cy="20321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3551290" y="2115166"/>
              <a:ext cx="6349" cy="198447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>
            <a:grpSpLocks/>
          </p:cNvGrpSpPr>
          <p:nvPr/>
        </p:nvGrpSpPr>
        <p:grpSpPr bwMode="auto">
          <a:xfrm>
            <a:off x="2568575" y="2901951"/>
            <a:ext cx="1160463" cy="798512"/>
            <a:chOff x="2568537" y="2694729"/>
            <a:chExt cx="1160375" cy="797557"/>
          </a:xfrm>
        </p:grpSpPr>
        <p:cxnSp>
          <p:nvCxnSpPr>
            <p:cNvPr id="53" name="直接连接符 52"/>
            <p:cNvCxnSpPr>
              <a:stCxn id="55" idx="0"/>
              <a:endCxn id="54" idx="2"/>
            </p:cNvCxnSpPr>
            <p:nvPr/>
          </p:nvCxnSpPr>
          <p:spPr>
            <a:xfrm flipH="1" flipV="1">
              <a:off x="3149518" y="2908785"/>
              <a:ext cx="0" cy="15697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 53"/>
            <p:cNvSpPr/>
            <p:nvPr/>
          </p:nvSpPr>
          <p:spPr>
            <a:xfrm>
              <a:off x="2568537" y="2694729"/>
              <a:ext cx="1160375" cy="214056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extractor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2720925" y="3065760"/>
              <a:ext cx="857185" cy="214056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Receiver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cxnSp>
          <p:nvCxnSpPr>
            <p:cNvPr id="56" name="直接连接符 55"/>
            <p:cNvCxnSpPr>
              <a:endCxn id="55" idx="2"/>
            </p:cNvCxnSpPr>
            <p:nvPr/>
          </p:nvCxnSpPr>
          <p:spPr>
            <a:xfrm flipV="1">
              <a:off x="3141582" y="3279815"/>
              <a:ext cx="7936" cy="212471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>
            <a:grpSpLocks/>
          </p:cNvGrpSpPr>
          <p:nvPr/>
        </p:nvGrpSpPr>
        <p:grpSpPr bwMode="auto">
          <a:xfrm>
            <a:off x="4859338" y="2958305"/>
            <a:ext cx="1292225" cy="1862138"/>
            <a:chOff x="4805613" y="2986672"/>
            <a:chExt cx="1291861" cy="1861744"/>
          </a:xfrm>
        </p:grpSpPr>
        <p:cxnSp>
          <p:nvCxnSpPr>
            <p:cNvPr id="58" name="直接连接符 57"/>
            <p:cNvCxnSpPr>
              <a:stCxn id="20" idx="0"/>
              <a:endCxn id="27" idx="2"/>
            </p:cNvCxnSpPr>
            <p:nvPr/>
          </p:nvCxnSpPr>
          <p:spPr>
            <a:xfrm flipV="1">
              <a:off x="4805613" y="2988259"/>
              <a:ext cx="814951" cy="1798255"/>
            </a:xfrm>
            <a:prstGeom prst="lin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>
              <a:stCxn id="21" idx="0"/>
            </p:cNvCxnSpPr>
            <p:nvPr/>
          </p:nvCxnSpPr>
          <p:spPr>
            <a:xfrm flipH="1" flipV="1">
              <a:off x="5921311" y="3010481"/>
              <a:ext cx="176163" cy="1774449"/>
            </a:xfrm>
            <a:prstGeom prst="lin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>
              <a:stCxn id="16" idx="0"/>
            </p:cNvCxnSpPr>
            <p:nvPr/>
          </p:nvCxnSpPr>
          <p:spPr>
            <a:xfrm flipV="1">
              <a:off x="5465827" y="2986672"/>
              <a:ext cx="279321" cy="1861744"/>
            </a:xfrm>
            <a:prstGeom prst="lin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>
            <a:grpSpLocks/>
          </p:cNvGrpSpPr>
          <p:nvPr/>
        </p:nvGrpSpPr>
        <p:grpSpPr bwMode="auto">
          <a:xfrm>
            <a:off x="2351088" y="5324476"/>
            <a:ext cx="2625725" cy="612775"/>
            <a:chOff x="2350403" y="5116789"/>
            <a:chExt cx="2626465" cy="613132"/>
          </a:xfrm>
        </p:grpSpPr>
        <p:sp>
          <p:nvSpPr>
            <p:cNvPr id="62" name="矩形 54"/>
            <p:cNvSpPr>
              <a:spLocks noChangeArrowheads="1"/>
            </p:cNvSpPr>
            <p:nvPr/>
          </p:nvSpPr>
          <p:spPr bwMode="auto">
            <a:xfrm>
              <a:off x="2934491" y="5116789"/>
              <a:ext cx="3385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b="1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zh-CN" altLang="en-US" sz="1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350403" y="5189857"/>
              <a:ext cx="1090919" cy="20490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altLang="zh-CN" sz="1200">
                  <a:solidFill>
                    <a:schemeClr val="tx1"/>
                  </a:solidFill>
                </a:rPr>
                <a:t>DS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720394" y="5189857"/>
              <a:ext cx="46051" cy="204906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872837" y="5189857"/>
              <a:ext cx="46051" cy="204906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3273000" y="5189857"/>
              <a:ext cx="46051" cy="204906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7" name="线形标注 2 66"/>
            <p:cNvSpPr/>
            <p:nvPr/>
          </p:nvSpPr>
          <p:spPr>
            <a:xfrm>
              <a:off x="3728741" y="5501188"/>
              <a:ext cx="1248127" cy="228733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83849"/>
                <a:gd name="adj6" fmla="val -32692"/>
              </a:avLst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instrumentation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组合 67"/>
          <p:cNvGrpSpPr>
            <a:grpSpLocks/>
          </p:cNvGrpSpPr>
          <p:nvPr/>
        </p:nvGrpSpPr>
        <p:grpSpPr bwMode="auto">
          <a:xfrm>
            <a:off x="2597150" y="4718051"/>
            <a:ext cx="855663" cy="695325"/>
            <a:chOff x="2596761" y="4510001"/>
            <a:chExt cx="856712" cy="696070"/>
          </a:xfrm>
        </p:grpSpPr>
        <p:sp>
          <p:nvSpPr>
            <p:cNvPr id="69" name="矩形 68"/>
            <p:cNvSpPr/>
            <p:nvPr/>
          </p:nvSpPr>
          <p:spPr>
            <a:xfrm>
              <a:off x="2615834" y="4510001"/>
              <a:ext cx="791544" cy="205006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Reporter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70" name="直接连接符 69"/>
            <p:cNvCxnSpPr>
              <a:stCxn id="64" idx="0"/>
            </p:cNvCxnSpPr>
            <p:nvPr/>
          </p:nvCxnSpPr>
          <p:spPr>
            <a:xfrm flipV="1">
              <a:off x="2743785" y="4715007"/>
              <a:ext cx="129540" cy="47517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>
              <a:stCxn id="65" idx="0"/>
              <a:endCxn id="69" idx="2"/>
            </p:cNvCxnSpPr>
            <p:nvPr/>
          </p:nvCxnSpPr>
          <p:spPr>
            <a:xfrm flipV="1">
              <a:off x="2896372" y="4715007"/>
              <a:ext cx="115235" cy="47517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 flipV="1">
              <a:off x="3281813" y="4715007"/>
              <a:ext cx="14305" cy="475172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V="1">
              <a:off x="3108563" y="4715007"/>
              <a:ext cx="33379" cy="491064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流程图: 数据 73"/>
            <p:cNvSpPr/>
            <p:nvPr/>
          </p:nvSpPr>
          <p:spPr>
            <a:xfrm>
              <a:off x="2596761" y="4913658"/>
              <a:ext cx="856712" cy="192293"/>
            </a:xfrm>
            <a:prstGeom prst="flowChartInputOutpu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000">
                  <a:solidFill>
                    <a:schemeClr val="tx1"/>
                  </a:solidFill>
                </a:rPr>
                <a:t>info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组合 74"/>
          <p:cNvGrpSpPr>
            <a:grpSpLocks/>
          </p:cNvGrpSpPr>
          <p:nvPr/>
        </p:nvGrpSpPr>
        <p:grpSpPr bwMode="auto">
          <a:xfrm>
            <a:off x="315913" y="4570413"/>
            <a:ext cx="2252662" cy="695325"/>
            <a:chOff x="315132" y="4361768"/>
            <a:chExt cx="2253405" cy="696383"/>
          </a:xfrm>
        </p:grpSpPr>
        <p:sp>
          <p:nvSpPr>
            <p:cNvPr id="76" name="圆角矩形 75"/>
            <p:cNvSpPr/>
            <p:nvPr/>
          </p:nvSpPr>
          <p:spPr>
            <a:xfrm>
              <a:off x="315132" y="4361768"/>
              <a:ext cx="1368876" cy="69638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rgbClr val="FFFFFF"/>
                  </a:solidFill>
                </a:rPr>
                <a:t>Recording</a:t>
              </a:r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77" name="直接连接符 76"/>
            <p:cNvCxnSpPr>
              <a:stCxn id="76" idx="3"/>
            </p:cNvCxnSpPr>
            <p:nvPr/>
          </p:nvCxnSpPr>
          <p:spPr>
            <a:xfrm>
              <a:off x="1684008" y="4709960"/>
              <a:ext cx="884529" cy="11447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8" name="组合 77"/>
          <p:cNvGrpSpPr>
            <a:grpSpLocks/>
          </p:cNvGrpSpPr>
          <p:nvPr/>
        </p:nvGrpSpPr>
        <p:grpSpPr bwMode="auto">
          <a:xfrm>
            <a:off x="293688" y="2446338"/>
            <a:ext cx="2303462" cy="790575"/>
            <a:chOff x="294272" y="2237675"/>
            <a:chExt cx="2302489" cy="790561"/>
          </a:xfrm>
        </p:grpSpPr>
        <p:sp>
          <p:nvSpPr>
            <p:cNvPr id="79" name="圆角矩形 78"/>
            <p:cNvSpPr/>
            <p:nvPr/>
          </p:nvSpPr>
          <p:spPr>
            <a:xfrm>
              <a:off x="294272" y="2383722"/>
              <a:ext cx="1367847" cy="644514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rgbClr val="FFFFFF"/>
                  </a:solidFill>
                </a:rPr>
                <a:t>Storing</a:t>
              </a:r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80" name="直接连接符 79"/>
            <p:cNvCxnSpPr>
              <a:stCxn id="79" idx="3"/>
            </p:cNvCxnSpPr>
            <p:nvPr/>
          </p:nvCxnSpPr>
          <p:spPr>
            <a:xfrm flipV="1">
              <a:off x="1662119" y="2237675"/>
              <a:ext cx="934642" cy="468305"/>
            </a:xfrm>
            <a:prstGeom prst="line">
              <a:avLst/>
            </a:prstGeom>
            <a:ln w="19050">
              <a:solidFill>
                <a:srgbClr val="92D050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1" name="组合 80"/>
          <p:cNvGrpSpPr>
            <a:grpSpLocks/>
          </p:cNvGrpSpPr>
          <p:nvPr/>
        </p:nvGrpSpPr>
        <p:grpSpPr bwMode="auto">
          <a:xfrm>
            <a:off x="300038" y="1470026"/>
            <a:ext cx="2595562" cy="649287"/>
            <a:chOff x="300448" y="1261753"/>
            <a:chExt cx="2595193" cy="648830"/>
          </a:xfrm>
        </p:grpSpPr>
        <p:sp>
          <p:nvSpPr>
            <p:cNvPr id="82" name="圆角矩形 81"/>
            <p:cNvSpPr/>
            <p:nvPr/>
          </p:nvSpPr>
          <p:spPr>
            <a:xfrm>
              <a:off x="300448" y="1261753"/>
              <a:ext cx="1368230" cy="6488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rgbClr val="FFFFFF"/>
                  </a:solidFill>
                </a:rPr>
                <a:t>Visualizing</a:t>
              </a:r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83" name="直接连接符 82"/>
            <p:cNvCxnSpPr>
              <a:stCxn id="82" idx="3"/>
            </p:cNvCxnSpPr>
            <p:nvPr/>
          </p:nvCxnSpPr>
          <p:spPr>
            <a:xfrm>
              <a:off x="1668678" y="1586961"/>
              <a:ext cx="1226963" cy="0"/>
            </a:xfrm>
            <a:prstGeom prst="line">
              <a:avLst/>
            </a:prstGeom>
            <a:ln w="19050">
              <a:prstDash val="sysDot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29460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Architecture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293688" y="1460501"/>
            <a:ext cx="6540500" cy="4549775"/>
            <a:chOff x="293688" y="1460501"/>
            <a:chExt cx="6540500" cy="4549775"/>
          </a:xfrm>
        </p:grpSpPr>
        <p:grpSp>
          <p:nvGrpSpPr>
            <p:cNvPr id="6" name="组合 5"/>
            <p:cNvGrpSpPr>
              <a:grpSpLocks/>
            </p:cNvGrpSpPr>
            <p:nvPr/>
          </p:nvGrpSpPr>
          <p:grpSpPr bwMode="auto">
            <a:xfrm>
              <a:off x="2144713" y="1535113"/>
              <a:ext cx="2230437" cy="2120900"/>
              <a:chOff x="2144737" y="1327613"/>
              <a:chExt cx="2231022" cy="2121088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2144737" y="1327613"/>
                <a:ext cx="2170681" cy="212108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16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矩形 46"/>
              <p:cNvSpPr>
                <a:spLocks noChangeArrowheads="1"/>
              </p:cNvSpPr>
              <p:nvPr/>
            </p:nvSpPr>
            <p:spPr bwMode="auto">
              <a:xfrm>
                <a:off x="4006427" y="1901814"/>
                <a:ext cx="369332" cy="1038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/>
              <a:p>
                <a:pPr algn="ctr"/>
                <a:r>
                  <a:rPr lang="en-US" altLang="zh-CN" sz="1200">
                    <a:latin typeface="Times New Roman" pitchFamily="18" charset="0"/>
                    <a:cs typeface="Times New Roman" pitchFamily="18" charset="0"/>
                  </a:rPr>
                  <a:t>Monitor Server</a:t>
                </a:r>
              </a:p>
            </p:txBody>
          </p:sp>
        </p:grpSp>
        <p:grpSp>
          <p:nvGrpSpPr>
            <p:cNvPr id="9" name="组合 8"/>
            <p:cNvGrpSpPr>
              <a:grpSpLocks/>
            </p:cNvGrpSpPr>
            <p:nvPr/>
          </p:nvGrpSpPr>
          <p:grpSpPr bwMode="auto">
            <a:xfrm>
              <a:off x="4316413" y="1527176"/>
              <a:ext cx="887412" cy="2128837"/>
              <a:chOff x="4316121" y="1319726"/>
              <a:chExt cx="887629" cy="2128975"/>
            </a:xfrm>
          </p:grpSpPr>
          <p:sp>
            <p:nvSpPr>
              <p:cNvPr id="10" name="等腰三角形 9"/>
              <p:cNvSpPr/>
              <p:nvPr/>
            </p:nvSpPr>
            <p:spPr>
              <a:xfrm rot="5400000">
                <a:off x="3706560" y="1940400"/>
                <a:ext cx="2106750" cy="887629"/>
              </a:xfrm>
              <a:prstGeom prst="triangle">
                <a:avLst>
                  <a:gd name="adj" fmla="val 58513"/>
                </a:avLst>
              </a:prstGeom>
              <a:solidFill>
                <a:schemeClr val="accent5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dirty="0"/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 flipH="1" flipV="1">
                <a:off x="4316121" y="1319726"/>
                <a:ext cx="678028" cy="95732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1">
                <a:off x="4316121" y="2778733"/>
                <a:ext cx="678028" cy="66996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>
              <a:grpSpLocks/>
            </p:cNvGrpSpPr>
            <p:nvPr/>
          </p:nvGrpSpPr>
          <p:grpSpPr bwMode="auto">
            <a:xfrm>
              <a:off x="2144713" y="3921126"/>
              <a:ext cx="4572000" cy="2089150"/>
              <a:chOff x="2144737" y="3713697"/>
              <a:chExt cx="4572032" cy="2088232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144737" y="3713697"/>
                <a:ext cx="4572032" cy="20882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5"/>
              <p:cNvSpPr txBox="1">
                <a:spLocks noChangeArrowheads="1"/>
              </p:cNvSpPr>
              <p:nvPr/>
            </p:nvSpPr>
            <p:spPr bwMode="auto">
              <a:xfrm>
                <a:off x="6329767" y="3713697"/>
                <a:ext cx="3802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kumimoji="0" lang="en-US" altLang="zh-CN" sz="1200">
                    <a:latin typeface="Times New Roman" pitchFamily="18" charset="0"/>
                    <a:cs typeface="Times New Roman" pitchFamily="18" charset="0"/>
                  </a:rPr>
                  <a:t>DS</a:t>
                </a:r>
                <a:endParaRPr kumimoji="0" lang="zh-CN" altLang="en-US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矩形 6"/>
              <p:cNvSpPr>
                <a:spLocks noChangeArrowheads="1"/>
              </p:cNvSpPr>
              <p:nvPr/>
            </p:nvSpPr>
            <p:spPr bwMode="auto">
              <a:xfrm>
                <a:off x="5257631" y="4640509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>
                    <a:latin typeface="Times New Roman" pitchFamily="18" charset="0"/>
                    <a:cs typeface="Times New Roman" pitchFamily="18" charset="0"/>
                  </a:rPr>
                  <a:t>…</a:t>
                </a:r>
                <a:endParaRPr lang="zh-CN" alt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云形标注 16"/>
              <p:cNvSpPr/>
              <p:nvPr/>
            </p:nvSpPr>
            <p:spPr>
              <a:xfrm>
                <a:off x="3922749" y="3829533"/>
                <a:ext cx="2143140" cy="428437"/>
              </a:xfrm>
              <a:prstGeom prst="cloudCallout">
                <a:avLst>
                  <a:gd name="adj1" fmla="val -46117"/>
                  <a:gd name="adj2" fmla="val 1509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Network</a:t>
                </a:r>
                <a:endParaRPr lang="zh-CN" altLang="en-US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8" name="直接连接符 17"/>
              <p:cNvCxnSpPr>
                <a:stCxn id="19" idx="3"/>
              </p:cNvCxnSpPr>
              <p:nvPr/>
            </p:nvCxnSpPr>
            <p:spPr>
              <a:xfrm flipV="1">
                <a:off x="3944975" y="4242102"/>
                <a:ext cx="576266" cy="6950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矩形 18"/>
              <p:cNvSpPr/>
              <p:nvPr/>
            </p:nvSpPr>
            <p:spPr>
              <a:xfrm>
                <a:off x="2289200" y="4434105"/>
                <a:ext cx="1655775" cy="10076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endParaRPr lang="en-US" altLang="zh-CN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endParaRPr lang="en-US" altLang="zh-CN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Node</a:t>
                </a:r>
                <a:r>
                  <a:rPr lang="en-US" altLang="zh-CN" sz="12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zh-CN" altLang="en-US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376778" y="4578504"/>
                <a:ext cx="857256" cy="6109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Node</a:t>
                </a:r>
                <a:r>
                  <a:rPr lang="en-US" altLang="zh-CN" sz="12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zh-CN" altLang="en-US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5669012" y="4578504"/>
                <a:ext cx="857256" cy="6109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Node</a:t>
                </a:r>
                <a:r>
                  <a:rPr lang="en-US" altLang="zh-CN" sz="12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zh-CN" altLang="en-US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2" name="直接连接符 21"/>
              <p:cNvCxnSpPr>
                <a:stCxn id="20" idx="0"/>
              </p:cNvCxnSpPr>
              <p:nvPr/>
            </p:nvCxnSpPr>
            <p:spPr>
              <a:xfrm flipV="1">
                <a:off x="4805406" y="4257970"/>
                <a:ext cx="0" cy="32053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stCxn id="21" idx="0"/>
              </p:cNvCxnSpPr>
              <p:nvPr/>
            </p:nvCxnSpPr>
            <p:spPr>
              <a:xfrm flipH="1" flipV="1">
                <a:off x="5745212" y="4145307"/>
                <a:ext cx="352427" cy="4331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>
                <a:stCxn id="16" idx="0"/>
              </p:cNvCxnSpPr>
              <p:nvPr/>
            </p:nvCxnSpPr>
            <p:spPr>
              <a:xfrm flipH="1" flipV="1">
                <a:off x="5257846" y="4215127"/>
                <a:ext cx="207964" cy="4252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>
              <a:grpSpLocks/>
            </p:cNvGrpSpPr>
            <p:nvPr/>
          </p:nvGrpSpPr>
          <p:grpSpPr bwMode="auto">
            <a:xfrm>
              <a:off x="4994275" y="2486026"/>
              <a:ext cx="1252538" cy="1550987"/>
              <a:chOff x="4994710" y="2277295"/>
              <a:chExt cx="1252027" cy="1552192"/>
            </a:xfrm>
          </p:grpSpPr>
          <p:cxnSp>
            <p:nvCxnSpPr>
              <p:cNvPr id="26" name="直接连接符 25"/>
              <p:cNvCxnSpPr/>
              <p:nvPr/>
            </p:nvCxnSpPr>
            <p:spPr>
              <a:xfrm flipV="1">
                <a:off x="5313668" y="2779335"/>
                <a:ext cx="0" cy="10501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矩形 26"/>
              <p:cNvSpPr/>
              <p:nvPr/>
            </p:nvSpPr>
            <p:spPr>
              <a:xfrm>
                <a:off x="4994710" y="2277295"/>
                <a:ext cx="1252027" cy="50204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Monitor Server</a:t>
                </a:r>
              </a:p>
            </p:txBody>
          </p:sp>
        </p:grpSp>
        <p:grpSp>
          <p:nvGrpSpPr>
            <p:cNvPr id="28" name="组合 27"/>
            <p:cNvGrpSpPr>
              <a:grpSpLocks/>
            </p:cNvGrpSpPr>
            <p:nvPr/>
          </p:nvGrpSpPr>
          <p:grpSpPr bwMode="auto">
            <a:xfrm>
              <a:off x="5081588" y="1757363"/>
              <a:ext cx="1069975" cy="728662"/>
              <a:chOff x="5081352" y="1550008"/>
              <a:chExt cx="1070829" cy="727286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5081352" y="1550008"/>
                <a:ext cx="1070829" cy="40088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Manager</a:t>
                </a:r>
                <a:endParaRPr lang="zh-CN" altLang="en-US" sz="1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0" name="直接连接符 29"/>
              <p:cNvCxnSpPr>
                <a:stCxn id="27" idx="0"/>
                <a:endCxn id="29" idx="4"/>
              </p:cNvCxnSpPr>
              <p:nvPr/>
            </p:nvCxnSpPr>
            <p:spPr>
              <a:xfrm flipH="1" flipV="1">
                <a:off x="5616767" y="1950888"/>
                <a:ext cx="3971" cy="326406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组合 30"/>
            <p:cNvGrpSpPr>
              <a:grpSpLocks/>
            </p:cNvGrpSpPr>
            <p:nvPr/>
          </p:nvGrpSpPr>
          <p:grpSpPr bwMode="auto">
            <a:xfrm>
              <a:off x="2720975" y="2986088"/>
              <a:ext cx="2859087" cy="1708150"/>
              <a:chOff x="2720801" y="2778074"/>
              <a:chExt cx="2858869" cy="1708115"/>
            </a:xfrm>
          </p:grpSpPr>
          <p:cxnSp>
            <p:nvCxnSpPr>
              <p:cNvPr id="32" name="直接连接符 31"/>
              <p:cNvCxnSpPr/>
              <p:nvPr/>
            </p:nvCxnSpPr>
            <p:spPr>
              <a:xfrm flipV="1">
                <a:off x="3125582" y="2778074"/>
                <a:ext cx="2454088" cy="1708115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流程图: 数据 32"/>
              <p:cNvSpPr/>
              <p:nvPr/>
            </p:nvSpPr>
            <p:spPr>
              <a:xfrm>
                <a:off x="2720801" y="4152820"/>
                <a:ext cx="1122278" cy="192084"/>
              </a:xfrm>
              <a:prstGeom prst="flowChartInputOutpu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000">
                    <a:solidFill>
                      <a:schemeClr val="tx1"/>
                    </a:solidFill>
                  </a:rPr>
                  <a:t>Event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组合 33"/>
            <p:cNvGrpSpPr>
              <a:grpSpLocks/>
            </p:cNvGrpSpPr>
            <p:nvPr/>
          </p:nvGrpSpPr>
          <p:grpSpPr bwMode="auto">
            <a:xfrm>
              <a:off x="6151563" y="1937546"/>
              <a:ext cx="682625" cy="1962943"/>
              <a:chOff x="6152181" y="1958015"/>
              <a:chExt cx="682368" cy="1963727"/>
            </a:xfrm>
          </p:grpSpPr>
          <p:cxnSp>
            <p:nvCxnSpPr>
              <p:cNvPr id="35" name="形状 89"/>
              <p:cNvCxnSpPr>
                <a:stCxn id="29" idx="6"/>
                <a:endCxn id="15" idx="0"/>
              </p:cNvCxnSpPr>
              <p:nvPr/>
            </p:nvCxnSpPr>
            <p:spPr bwMode="auto">
              <a:xfrm>
                <a:off x="6152181" y="1958015"/>
                <a:ext cx="368127" cy="1963727"/>
              </a:xfrm>
              <a:prstGeom prst="bentConnector2">
                <a:avLst/>
              </a:prstGeom>
              <a:ln w="19050">
                <a:solidFill>
                  <a:srgbClr val="00B05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22"/>
              <p:cNvSpPr txBox="1">
                <a:spLocks noChangeArrowheads="1"/>
              </p:cNvSpPr>
              <p:nvPr/>
            </p:nvSpPr>
            <p:spPr bwMode="auto">
              <a:xfrm>
                <a:off x="6465217" y="2206639"/>
                <a:ext cx="369332" cy="780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kumimoji="0" lang="en-US" altLang="zh-CN" sz="1200" dirty="0"/>
                  <a:t>Recovering</a:t>
                </a:r>
                <a:endParaRPr kumimoji="0" lang="zh-CN" altLang="en-US" sz="1200" dirty="0"/>
              </a:p>
            </p:txBody>
          </p:sp>
        </p:grpSp>
        <p:grpSp>
          <p:nvGrpSpPr>
            <p:cNvPr id="37" name="组合 36"/>
            <p:cNvGrpSpPr>
              <a:grpSpLocks/>
            </p:cNvGrpSpPr>
            <p:nvPr/>
          </p:nvGrpSpPr>
          <p:grpSpPr bwMode="auto">
            <a:xfrm>
              <a:off x="2735263" y="1460501"/>
              <a:ext cx="857250" cy="584200"/>
              <a:chOff x="2735659" y="1253196"/>
              <a:chExt cx="857256" cy="584145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2735659" y="1478600"/>
                <a:ext cx="857256" cy="214292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UI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9" name="直接连接符 38"/>
              <p:cNvCxnSpPr>
                <a:stCxn id="45" idx="1"/>
                <a:endCxn id="38" idx="2"/>
              </p:cNvCxnSpPr>
              <p:nvPr/>
            </p:nvCxnSpPr>
            <p:spPr>
              <a:xfrm flipV="1">
                <a:off x="3159525" y="1692892"/>
                <a:ext cx="4762" cy="144449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>
                <a:stCxn id="38" idx="0"/>
              </p:cNvCxnSpPr>
              <p:nvPr/>
            </p:nvCxnSpPr>
            <p:spPr>
              <a:xfrm flipV="1">
                <a:off x="3164287" y="1253196"/>
                <a:ext cx="11112" cy="225404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组合 40"/>
            <p:cNvGrpSpPr>
              <a:grpSpLocks/>
            </p:cNvGrpSpPr>
            <p:nvPr/>
          </p:nvGrpSpPr>
          <p:grpSpPr bwMode="auto">
            <a:xfrm>
              <a:off x="2351088" y="2044701"/>
              <a:ext cx="1593850" cy="879475"/>
              <a:chOff x="2351303" y="1837341"/>
              <a:chExt cx="1593634" cy="879517"/>
            </a:xfrm>
          </p:grpSpPr>
          <p:cxnSp>
            <p:nvCxnSpPr>
              <p:cNvPr id="42" name="直接连接符 41"/>
              <p:cNvCxnSpPr>
                <a:endCxn id="46" idx="2"/>
              </p:cNvCxnSpPr>
              <p:nvPr/>
            </p:nvCxnSpPr>
            <p:spPr>
              <a:xfrm flipH="1" flipV="1">
                <a:off x="2663998" y="2527936"/>
                <a:ext cx="1588" cy="168283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H="1" flipV="1">
                <a:off x="3632241" y="2507298"/>
                <a:ext cx="0" cy="20956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>
                <a:stCxn id="54" idx="0"/>
                <a:endCxn id="48" idx="2"/>
              </p:cNvCxnSpPr>
              <p:nvPr/>
            </p:nvCxnSpPr>
            <p:spPr>
              <a:xfrm flipV="1">
                <a:off x="3148914" y="2543979"/>
                <a:ext cx="9283" cy="150653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圆柱形 44"/>
              <p:cNvSpPr/>
              <p:nvPr/>
            </p:nvSpPr>
            <p:spPr>
              <a:xfrm>
                <a:off x="2627491" y="1837341"/>
                <a:ext cx="1063481" cy="298464"/>
              </a:xfrm>
              <a:prstGeom prst="can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 b="1">
                    <a:solidFill>
                      <a:schemeClr val="bg1"/>
                    </a:solidFill>
                  </a:rPr>
                  <a:t>Database</a:t>
                </a:r>
                <a:endParaRPr lang="zh-CN" altLang="en-US" sz="12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2351303" y="2313614"/>
                <a:ext cx="625390" cy="214322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writer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3319547" y="2313614"/>
                <a:ext cx="625390" cy="214322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writer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矩形 38"/>
              <p:cNvSpPr>
                <a:spLocks noChangeArrowheads="1"/>
              </p:cNvSpPr>
              <p:nvPr/>
            </p:nvSpPr>
            <p:spPr bwMode="auto">
              <a:xfrm>
                <a:off x="2976095" y="2236202"/>
                <a:ext cx="36420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b="1">
                    <a:latin typeface="Times New Roman" pitchFamily="18" charset="0"/>
                    <a:cs typeface="Times New Roman" pitchFamily="18" charset="0"/>
                  </a:rPr>
                  <a:t>…</a:t>
                </a:r>
                <a:endParaRPr lang="zh-CN" altLang="en-US" sz="1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 flipH="1" flipV="1">
                <a:off x="2865583" y="2124692"/>
                <a:ext cx="0" cy="174633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V="1">
                <a:off x="3149707" y="2135805"/>
                <a:ext cx="17461" cy="20321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V="1">
                <a:off x="3551290" y="2115166"/>
                <a:ext cx="6349" cy="198447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组合 51"/>
            <p:cNvGrpSpPr>
              <a:grpSpLocks/>
            </p:cNvGrpSpPr>
            <p:nvPr/>
          </p:nvGrpSpPr>
          <p:grpSpPr bwMode="auto">
            <a:xfrm>
              <a:off x="2568575" y="2901951"/>
              <a:ext cx="1160463" cy="798512"/>
              <a:chOff x="2568537" y="2694729"/>
              <a:chExt cx="1160375" cy="797557"/>
            </a:xfrm>
          </p:grpSpPr>
          <p:cxnSp>
            <p:nvCxnSpPr>
              <p:cNvPr id="53" name="直接连接符 52"/>
              <p:cNvCxnSpPr>
                <a:stCxn id="55" idx="0"/>
                <a:endCxn id="54" idx="2"/>
              </p:cNvCxnSpPr>
              <p:nvPr/>
            </p:nvCxnSpPr>
            <p:spPr>
              <a:xfrm flipH="1" flipV="1">
                <a:off x="3149518" y="2908785"/>
                <a:ext cx="0" cy="156975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矩形 53"/>
              <p:cNvSpPr/>
              <p:nvPr/>
            </p:nvSpPr>
            <p:spPr>
              <a:xfrm>
                <a:off x="2568537" y="2694729"/>
                <a:ext cx="1160375" cy="21405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extractor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2720925" y="3065760"/>
                <a:ext cx="857185" cy="21405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Receiver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6" name="直接连接符 55"/>
              <p:cNvCxnSpPr>
                <a:endCxn id="55" idx="2"/>
              </p:cNvCxnSpPr>
              <p:nvPr/>
            </p:nvCxnSpPr>
            <p:spPr>
              <a:xfrm flipV="1">
                <a:off x="3141582" y="3279815"/>
                <a:ext cx="7936" cy="212471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组合 56"/>
            <p:cNvGrpSpPr>
              <a:grpSpLocks/>
            </p:cNvGrpSpPr>
            <p:nvPr/>
          </p:nvGrpSpPr>
          <p:grpSpPr bwMode="auto">
            <a:xfrm>
              <a:off x="4859338" y="2958305"/>
              <a:ext cx="1292225" cy="1862138"/>
              <a:chOff x="4805613" y="2986672"/>
              <a:chExt cx="1291861" cy="1861744"/>
            </a:xfrm>
          </p:grpSpPr>
          <p:cxnSp>
            <p:nvCxnSpPr>
              <p:cNvPr id="58" name="直接连接符 57"/>
              <p:cNvCxnSpPr>
                <a:stCxn id="20" idx="0"/>
                <a:endCxn id="27" idx="2"/>
              </p:cNvCxnSpPr>
              <p:nvPr/>
            </p:nvCxnSpPr>
            <p:spPr>
              <a:xfrm flipV="1">
                <a:off x="4805613" y="2988259"/>
                <a:ext cx="814951" cy="1798255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>
                <a:stCxn id="21" idx="0"/>
              </p:cNvCxnSpPr>
              <p:nvPr/>
            </p:nvCxnSpPr>
            <p:spPr>
              <a:xfrm flipH="1" flipV="1">
                <a:off x="5921311" y="3010481"/>
                <a:ext cx="176163" cy="1774449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>
                <a:stCxn id="16" idx="0"/>
              </p:cNvCxnSpPr>
              <p:nvPr/>
            </p:nvCxnSpPr>
            <p:spPr>
              <a:xfrm flipV="1">
                <a:off x="5465827" y="2986672"/>
                <a:ext cx="279321" cy="1861744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组合 60"/>
            <p:cNvGrpSpPr>
              <a:grpSpLocks/>
            </p:cNvGrpSpPr>
            <p:nvPr/>
          </p:nvGrpSpPr>
          <p:grpSpPr bwMode="auto">
            <a:xfrm>
              <a:off x="2351088" y="5324476"/>
              <a:ext cx="2625725" cy="612775"/>
              <a:chOff x="2350403" y="5116789"/>
              <a:chExt cx="2626465" cy="613132"/>
            </a:xfrm>
          </p:grpSpPr>
          <p:sp>
            <p:nvSpPr>
              <p:cNvPr id="62" name="矩形 54"/>
              <p:cNvSpPr>
                <a:spLocks noChangeArrowheads="1"/>
              </p:cNvSpPr>
              <p:nvPr/>
            </p:nvSpPr>
            <p:spPr bwMode="auto">
              <a:xfrm>
                <a:off x="2934491" y="5116789"/>
                <a:ext cx="33855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200" b="1">
                    <a:latin typeface="Times New Roman" pitchFamily="18" charset="0"/>
                    <a:cs typeface="Times New Roman" pitchFamily="18" charset="0"/>
                  </a:rPr>
                  <a:t>…</a:t>
                </a:r>
                <a:endParaRPr lang="zh-CN" altLang="en-US" sz="1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2350403" y="5189857"/>
                <a:ext cx="1090919" cy="20490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US" altLang="zh-CN" sz="1200">
                    <a:solidFill>
                      <a:schemeClr val="tx1"/>
                    </a:solidFill>
                  </a:rPr>
                  <a:t>DS</a:t>
                </a:r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2720394" y="5189857"/>
                <a:ext cx="46051" cy="20490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2872837" y="5189857"/>
                <a:ext cx="46051" cy="20490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3273000" y="5189857"/>
                <a:ext cx="46051" cy="20490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线形标注 2 66"/>
              <p:cNvSpPr/>
              <p:nvPr/>
            </p:nvSpPr>
            <p:spPr>
              <a:xfrm>
                <a:off x="3728741" y="5501188"/>
                <a:ext cx="1248127" cy="228733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83849"/>
                  <a:gd name="adj6" fmla="val -32692"/>
                </a:avLst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instrumentation</a:t>
                </a:r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9" name="矩形 68"/>
            <p:cNvSpPr/>
            <p:nvPr/>
          </p:nvSpPr>
          <p:spPr bwMode="auto">
            <a:xfrm>
              <a:off x="2616200" y="4718051"/>
              <a:ext cx="790575" cy="204787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Reporter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78" name="组合 77"/>
            <p:cNvGrpSpPr>
              <a:grpSpLocks/>
            </p:cNvGrpSpPr>
            <p:nvPr/>
          </p:nvGrpSpPr>
          <p:grpSpPr bwMode="auto">
            <a:xfrm>
              <a:off x="293688" y="2446338"/>
              <a:ext cx="2303462" cy="790575"/>
              <a:chOff x="294272" y="2237675"/>
              <a:chExt cx="2302489" cy="790561"/>
            </a:xfrm>
          </p:grpSpPr>
          <p:sp>
            <p:nvSpPr>
              <p:cNvPr id="79" name="圆角矩形 78"/>
              <p:cNvSpPr/>
              <p:nvPr/>
            </p:nvSpPr>
            <p:spPr>
              <a:xfrm>
                <a:off x="294272" y="2383722"/>
                <a:ext cx="1367847" cy="64451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>
                    <a:solidFill>
                      <a:srgbClr val="FFFFFF"/>
                    </a:solidFill>
                  </a:rPr>
                  <a:t>Storing</a:t>
                </a: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0" name="直接连接符 79"/>
              <p:cNvCxnSpPr>
                <a:stCxn id="79" idx="3"/>
              </p:cNvCxnSpPr>
              <p:nvPr/>
            </p:nvCxnSpPr>
            <p:spPr>
              <a:xfrm flipV="1">
                <a:off x="1662119" y="2237675"/>
                <a:ext cx="934642" cy="468305"/>
              </a:xfrm>
              <a:prstGeom prst="line">
                <a:avLst/>
              </a:prstGeom>
              <a:ln w="19050">
                <a:solidFill>
                  <a:srgbClr val="92D050"/>
                </a:solidFill>
                <a:prstDash val="sysDot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1" name="组合 80"/>
            <p:cNvGrpSpPr>
              <a:grpSpLocks/>
            </p:cNvGrpSpPr>
            <p:nvPr/>
          </p:nvGrpSpPr>
          <p:grpSpPr bwMode="auto">
            <a:xfrm>
              <a:off x="300038" y="1470026"/>
              <a:ext cx="2595562" cy="649287"/>
              <a:chOff x="300448" y="1261753"/>
              <a:chExt cx="2595193" cy="648830"/>
            </a:xfrm>
          </p:grpSpPr>
          <p:sp>
            <p:nvSpPr>
              <p:cNvPr id="82" name="圆角矩形 81"/>
              <p:cNvSpPr/>
              <p:nvPr/>
            </p:nvSpPr>
            <p:spPr>
              <a:xfrm>
                <a:off x="300448" y="1261753"/>
                <a:ext cx="1368230" cy="648830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>
                    <a:solidFill>
                      <a:srgbClr val="FFFFFF"/>
                    </a:solidFill>
                  </a:rPr>
                  <a:t>Visualizing</a:t>
                </a: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3" name="直接连接符 82"/>
              <p:cNvCxnSpPr>
                <a:stCxn id="82" idx="3"/>
              </p:cNvCxnSpPr>
              <p:nvPr/>
            </p:nvCxnSpPr>
            <p:spPr>
              <a:xfrm>
                <a:off x="1668678" y="1586961"/>
                <a:ext cx="1226963" cy="0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84" name="组合 83"/>
          <p:cNvGrpSpPr/>
          <p:nvPr/>
        </p:nvGrpSpPr>
        <p:grpSpPr>
          <a:xfrm>
            <a:off x="315913" y="4570413"/>
            <a:ext cx="3136900" cy="842963"/>
            <a:chOff x="315913" y="4570413"/>
            <a:chExt cx="3136900" cy="842963"/>
          </a:xfrm>
        </p:grpSpPr>
        <p:cxnSp>
          <p:nvCxnSpPr>
            <p:cNvPr id="70" name="直接连接符 69"/>
            <p:cNvCxnSpPr>
              <a:stCxn id="64" idx="0"/>
            </p:cNvCxnSpPr>
            <p:nvPr/>
          </p:nvCxnSpPr>
          <p:spPr bwMode="auto">
            <a:xfrm flipV="1">
              <a:off x="2743994" y="4922838"/>
              <a:ext cx="129381" cy="474664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>
              <a:stCxn id="65" idx="0"/>
              <a:endCxn id="69" idx="2"/>
            </p:cNvCxnSpPr>
            <p:nvPr/>
          </p:nvCxnSpPr>
          <p:spPr bwMode="auto">
            <a:xfrm flipV="1">
              <a:off x="2896394" y="4922838"/>
              <a:ext cx="115094" cy="474664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 bwMode="auto">
            <a:xfrm flipH="1" flipV="1">
              <a:off x="3281363" y="4922838"/>
              <a:ext cx="14287" cy="47466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 bwMode="auto">
            <a:xfrm flipV="1">
              <a:off x="3108325" y="4922838"/>
              <a:ext cx="33338" cy="49053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流程图: 数据 73"/>
            <p:cNvSpPr/>
            <p:nvPr/>
          </p:nvSpPr>
          <p:spPr bwMode="auto">
            <a:xfrm>
              <a:off x="2597150" y="5121276"/>
              <a:ext cx="855663" cy="192087"/>
            </a:xfrm>
            <a:prstGeom prst="flowChartInputOutpu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000">
                  <a:solidFill>
                    <a:schemeClr val="tx1"/>
                  </a:solidFill>
                </a:rPr>
                <a:t>info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grpSp>
          <p:nvGrpSpPr>
            <p:cNvPr id="75" name="组合 74"/>
            <p:cNvGrpSpPr>
              <a:grpSpLocks/>
            </p:cNvGrpSpPr>
            <p:nvPr/>
          </p:nvGrpSpPr>
          <p:grpSpPr bwMode="auto">
            <a:xfrm>
              <a:off x="315913" y="4570413"/>
              <a:ext cx="2252662" cy="695325"/>
              <a:chOff x="315132" y="4361768"/>
              <a:chExt cx="2253405" cy="696383"/>
            </a:xfrm>
          </p:grpSpPr>
          <p:sp>
            <p:nvSpPr>
              <p:cNvPr id="76" name="圆角矩形 75"/>
              <p:cNvSpPr/>
              <p:nvPr/>
            </p:nvSpPr>
            <p:spPr>
              <a:xfrm>
                <a:off x="315132" y="4361768"/>
                <a:ext cx="1368876" cy="696383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dirty="0">
                    <a:solidFill>
                      <a:srgbClr val="FFFFFF"/>
                    </a:solidFill>
                  </a:rPr>
                  <a:t>Recording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77" name="直接连接符 76"/>
              <p:cNvCxnSpPr>
                <a:stCxn id="76" idx="3"/>
              </p:cNvCxnSpPr>
              <p:nvPr/>
            </p:nvCxnSpPr>
            <p:spPr>
              <a:xfrm>
                <a:off x="1684008" y="4709960"/>
                <a:ext cx="884529" cy="114474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6963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Trace Recording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6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Trace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Event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zh-CN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Relationship</a:t>
            </a:r>
            <a:endParaRPr lang="en-US" altLang="zh-CN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Event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b="0" dirty="0">
                <a:latin typeface="Times New Roman" pitchFamily="18" charset="0"/>
                <a:cs typeface="Times New Roman" pitchFamily="18" charset="0"/>
              </a:rPr>
              <a:t>Function name, latency, …</a:t>
            </a:r>
            <a:endParaRPr lang="zh-CN" altLang="en-US" b="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dirty="0" smtClean="0"/>
              <a:t>Automatically collected</a:t>
            </a:r>
          </a:p>
          <a:p>
            <a:r>
              <a:rPr lang="en-US" altLang="zh-CN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Relationship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b="0" dirty="0">
                <a:latin typeface="Times New Roman" pitchFamily="18" charset="0"/>
                <a:cs typeface="Times New Roman" pitchFamily="18" charset="0"/>
              </a:rPr>
              <a:t>Function call, Communication between nodes …</a:t>
            </a:r>
          </a:p>
          <a:p>
            <a:pPr lvl="1"/>
            <a:r>
              <a:rPr lang="en-US" altLang="zh-CN" dirty="0" err="1"/>
              <a:t>TraceID</a:t>
            </a:r>
            <a:endParaRPr lang="en-US" altLang="zh-CN" dirty="0"/>
          </a:p>
          <a:p>
            <a:pPr lvl="1"/>
            <a:r>
              <a:rPr lang="en-US" altLang="zh-CN" dirty="0" smtClean="0"/>
              <a:t>NID, </a:t>
            </a:r>
            <a:r>
              <a:rPr lang="en-US" altLang="zh-CN" dirty="0"/>
              <a:t>for overhead </a:t>
            </a:r>
            <a:r>
              <a:rPr lang="en-US" altLang="zh-CN" dirty="0" smtClean="0"/>
              <a:t>consideration</a:t>
            </a:r>
          </a:p>
          <a:p>
            <a:pPr lvl="1"/>
            <a:r>
              <a:rPr lang="en-US" altLang="zh-CN" dirty="0"/>
              <a:t>NID </a:t>
            </a:r>
            <a:r>
              <a:rPr lang="zh-CN" altLang="en-US" dirty="0"/>
              <a:t>≈ </a:t>
            </a:r>
            <a:r>
              <a:rPr lang="en-US" altLang="zh-CN" dirty="0"/>
              <a:t>temporary </a:t>
            </a:r>
            <a:r>
              <a:rPr lang="en-US" altLang="zh-CN" dirty="0" smtClean="0"/>
              <a:t>node ID</a:t>
            </a:r>
            <a:endParaRPr lang="zh-CN" altLang="en-US" dirty="0" smtClean="0">
              <a:latin typeface="微软雅黑" pitchFamily="34" charset="-122"/>
              <a:cs typeface="Times New Roman" pitchFamily="18" charset="0"/>
            </a:endParaRPr>
          </a:p>
          <a:p>
            <a:endParaRPr lang="en-US" altLang="zh-CN" b="1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6"/>
          </p:nvPr>
        </p:nvSpPr>
        <p:spPr>
          <a:xfrm>
            <a:off x="7010400" y="6485986"/>
            <a:ext cx="2133600" cy="293687"/>
          </a:xfrm>
        </p:spPr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940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noAutofit/>
      </a:bodyPr>
      <a:lstStyle>
        <a:defPPr>
          <a:defRPr sz="2800" dirty="0">
            <a:latin typeface="微软雅黑"/>
            <a:ea typeface="微软雅黑"/>
            <a:cs typeface="微软雅黑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24375</TotalTime>
  <Words>3508</Words>
  <Application>Microsoft Office PowerPoint</Application>
  <PresentationFormat>全屏显示(4:3)</PresentationFormat>
  <Paragraphs>645</Paragraphs>
  <Slides>29</Slides>
  <Notes>28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1_Office Theme</vt:lpstr>
      <vt:lpstr>  </vt:lpstr>
      <vt:lpstr>Background</vt:lpstr>
      <vt:lpstr>Background</vt:lpstr>
      <vt:lpstr>Background</vt:lpstr>
      <vt:lpstr>Background</vt:lpstr>
      <vt:lpstr>Background</vt:lpstr>
      <vt:lpstr>Architecture</vt:lpstr>
      <vt:lpstr>Architecture</vt:lpstr>
      <vt:lpstr>Trace Recording</vt:lpstr>
      <vt:lpstr>Trace Recording</vt:lpstr>
      <vt:lpstr>Trace Reconstruction</vt:lpstr>
      <vt:lpstr>Trace Reconstruction</vt:lpstr>
      <vt:lpstr>Architecture</vt:lpstr>
      <vt:lpstr>Architecture</vt:lpstr>
      <vt:lpstr>Trace Storing</vt:lpstr>
      <vt:lpstr>Trace Storing</vt:lpstr>
      <vt:lpstr>Architecture</vt:lpstr>
      <vt:lpstr>Architecture</vt:lpstr>
      <vt:lpstr>Visualization</vt:lpstr>
      <vt:lpstr>Visualization</vt:lpstr>
      <vt:lpstr>Visualization</vt:lpstr>
      <vt:lpstr>Visualization</vt:lpstr>
      <vt:lpstr>Experiments: Overhead</vt:lpstr>
      <vt:lpstr>Experiments: Effectiveness</vt:lpstr>
      <vt:lpstr>Experiments: Usability</vt:lpstr>
      <vt:lpstr>Conclusion</vt:lpstr>
      <vt:lpstr>PowerPoint 演示文稿</vt:lpstr>
      <vt:lpstr>Optimizations</vt:lpstr>
      <vt:lpstr>Optimizations</vt:lpstr>
    </vt:vector>
  </TitlesOfParts>
  <Company>NuDt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pdl</dc:creator>
  <cp:lastModifiedBy>wen</cp:lastModifiedBy>
  <cp:revision>1931</cp:revision>
  <dcterms:created xsi:type="dcterms:W3CDTF">2010-09-16T13:32:15Z</dcterms:created>
  <dcterms:modified xsi:type="dcterms:W3CDTF">2014-04-08T11:40:58Z</dcterms:modified>
</cp:coreProperties>
</file>